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4" r:id="rId4"/>
    <p:sldId id="268" r:id="rId5"/>
    <p:sldId id="260" r:id="rId6"/>
    <p:sldId id="258" r:id="rId7"/>
    <p:sldId id="266" r:id="rId8"/>
    <p:sldId id="284" r:id="rId9"/>
    <p:sldId id="259" r:id="rId10"/>
    <p:sldId id="307" r:id="rId11"/>
    <p:sldId id="308" r:id="rId12"/>
    <p:sldId id="285" r:id="rId13"/>
    <p:sldId id="286" r:id="rId14"/>
    <p:sldId id="287" r:id="rId15"/>
    <p:sldId id="300" r:id="rId16"/>
    <p:sldId id="305" r:id="rId17"/>
    <p:sldId id="301" r:id="rId18"/>
    <p:sldId id="303" r:id="rId19"/>
    <p:sldId id="302" r:id="rId20"/>
    <p:sldId id="272" r:id="rId21"/>
    <p:sldId id="270" r:id="rId22"/>
    <p:sldId id="271"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3F34"/>
    <a:srgbClr val="A68350"/>
    <a:srgbClr val="7F7473"/>
    <a:srgbClr val="C9A575"/>
    <a:srgbClr val="CFAF85"/>
    <a:srgbClr val="D5B893"/>
    <a:srgbClr val="B09875"/>
    <a:srgbClr val="E7A252"/>
    <a:srgbClr val="B88E58"/>
    <a:srgbClr val="BCA8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74" d="100"/>
          <a:sy n="74" d="100"/>
        </p:scale>
        <p:origin x="576"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96D4E8AA-A523-4857-9EFE-D0FC4263994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fld>
            <a:endParaRPr lang="zh-CN" altLang="en-US"/>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D4E8AA-A523-4857-9EFE-D0FC4263994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301D2B-9A5A-48BA-9849-267893640D5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image" Target="../media/image2.jpeg"/><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5.jpeg"/><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cstate="print">
            <a:extLst>
              <a:ext uri="{28A0092B-C50C-407E-A947-70E740481C1C}">
                <a14:useLocalDpi xmlns:a14="http://schemas.microsoft.com/office/drawing/2010/main" val="0"/>
              </a:ext>
            </a:extLst>
          </a:blip>
          <a:srcRect t="-62" b="15688"/>
          <a:stretch>
            <a:fillRect/>
          </a:stretch>
        </p:blipFill>
        <p:spPr>
          <a:xfrm>
            <a:off x="0" y="0"/>
            <a:ext cx="12192000" cy="6858000"/>
          </a:xfrm>
          <a:prstGeom prst="rect">
            <a:avLst/>
          </a:prstGeom>
        </p:spPr>
      </p:pic>
      <p:sp>
        <p:nvSpPr>
          <p:cNvPr id="20" name="PA_矩形 12"/>
          <p:cNvSpPr/>
          <p:nvPr>
            <p:custDataLst>
              <p:tags r:id="rId2"/>
            </p:custDataLst>
          </p:nvPr>
        </p:nvSpPr>
        <p:spPr>
          <a:xfrm>
            <a:off x="3141345" y="2760980"/>
            <a:ext cx="5909310" cy="922020"/>
          </a:xfrm>
          <a:prstGeom prst="rect">
            <a:avLst/>
          </a:prstGeom>
        </p:spPr>
        <p:txBody>
          <a:bodyPr wrap="square">
            <a:spAutoFit/>
          </a:bodyPr>
          <a:lstStyle/>
          <a:p>
            <a:pPr algn="dist">
              <a:defRPr/>
            </a:pPr>
            <a:r>
              <a:rPr lang="zh-CN" altLang="en-US" sz="5400" kern="0" dirty="0" smtClean="0">
                <a:solidFill>
                  <a:schemeClr val="bg2">
                    <a:lumMod val="25000"/>
                  </a:schemeClr>
                </a:solidFill>
                <a:latin typeface="Arial" panose="020B0604020202020204" pitchFamily="34" charset="0"/>
                <a:ea typeface="微软雅黑" panose="020B0503020204020204" charset="-122"/>
                <a:cs typeface="Arial" panose="020B0604020202020204" pitchFamily="34" charset="0"/>
              </a:rPr>
              <a:t>天天生鲜项目演示</a:t>
            </a:r>
            <a:endParaRPr lang="zh-CN" altLang="en-US" sz="5400" kern="0" dirty="0" smtClean="0">
              <a:solidFill>
                <a:schemeClr val="bg2">
                  <a:lumMod val="25000"/>
                </a:schemeClr>
              </a:solidFill>
              <a:latin typeface="Arial" panose="020B0604020202020204" pitchFamily="34" charset="0"/>
              <a:ea typeface="微软雅黑" panose="020B0503020204020204" charset="-122"/>
              <a:cs typeface="Arial" panose="020B0604020202020204" pitchFamily="34" charset="0"/>
            </a:endParaRPr>
          </a:p>
        </p:txBody>
      </p:sp>
      <p:sp>
        <p:nvSpPr>
          <p:cNvPr id="2" name="文本框 1"/>
          <p:cNvSpPr txBox="1"/>
          <p:nvPr/>
        </p:nvSpPr>
        <p:spPr>
          <a:xfrm>
            <a:off x="3599180" y="3809365"/>
            <a:ext cx="4993005" cy="368300"/>
          </a:xfrm>
          <a:prstGeom prst="rect">
            <a:avLst/>
          </a:prstGeom>
          <a:noFill/>
        </p:spPr>
        <p:txBody>
          <a:bodyPr wrap="square" rtlCol="0">
            <a:spAutoFit/>
          </a:bodyPr>
          <a:p>
            <a:r>
              <a:rPr lang="en-US" altLang="zh-CN"/>
              <a:t>	</a:t>
            </a:r>
            <a:r>
              <a:rPr lang="zh-CN" altLang="en-US"/>
              <a:t>Daily fresh project demonstration</a:t>
            </a:r>
            <a:endParaRPr lang="zh-CN" altLang="en-US"/>
          </a:p>
        </p:txBody>
      </p:sp>
      <p:sp>
        <p:nvSpPr>
          <p:cNvPr id="4" name="矩形 3"/>
          <p:cNvSpPr/>
          <p:nvPr/>
        </p:nvSpPr>
        <p:spPr>
          <a:xfrm>
            <a:off x="7255510" y="4488180"/>
            <a:ext cx="4864735" cy="1198880"/>
          </a:xfrm>
          <a:prstGeom prst="rect">
            <a:avLst/>
          </a:prstGeom>
          <a:noFill/>
          <a:ln>
            <a:noFill/>
          </a:ln>
        </p:spPr>
        <p:txBody>
          <a:bodyPr wrap="square" rtlCol="0" anchor="t">
            <a:spAutoFit/>
          </a:bodyPr>
          <a:p>
            <a:pPr algn="ctr"/>
            <a:endParaRPr lang="zh-CN" altLang="en-US" sz="7200" b="1">
              <a:ln w="25400" cmpd="sng">
                <a:solidFill>
                  <a:srgbClr val="FAFCB7">
                    <a:alpha val="98000"/>
                  </a:srgbClr>
                </a:solidFill>
                <a:prstDash val="solid"/>
              </a:ln>
              <a:blipFill>
                <a:blip r:embed="rId3">
                  <a:alphaModFix amt="63000"/>
                </a:blip>
                <a:tile ty="-38100" sx="7000" flip="xy" algn="tl"/>
              </a:blipFill>
              <a:effectLst>
                <a:innerShdw dist="38100" dir="18900000">
                  <a:srgbClr val="F89D26">
                    <a:alpha val="100000"/>
                  </a:srgbClr>
                </a:innerShdw>
                <a:reflection blurRad="6350" stA="50000" endA="300" endPos="50000" dist="12700" dir="5400000" sy="-100000" algn="bl" rotWithShape="0"/>
              </a:effectLst>
            </a:endParaRPr>
          </a:p>
        </p:txBody>
      </p:sp>
      <p:pic>
        <p:nvPicPr>
          <p:cNvPr id="3" name="图片 2" descr="logo02"/>
          <p:cNvPicPr>
            <a:picLocks noChangeAspect="1"/>
          </p:cNvPicPr>
          <p:nvPr/>
        </p:nvPicPr>
        <p:blipFill>
          <a:blip r:embed="rId4"/>
          <a:stretch>
            <a:fillRect/>
          </a:stretch>
        </p:blipFill>
        <p:spPr>
          <a:xfrm>
            <a:off x="568325" y="455930"/>
            <a:ext cx="1838325" cy="723900"/>
          </a:xfrm>
          <a:prstGeom prst="rect">
            <a:avLst/>
          </a:prstGeom>
        </p:spPr>
      </p:pic>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6510" y="2254250"/>
            <a:ext cx="6484620" cy="4572000"/>
          </a:xfrm>
          <a:prstGeom prst="rect">
            <a:avLst/>
          </a:prstGeom>
        </p:spPr>
      </p:pic>
      <p:sp>
        <p:nvSpPr>
          <p:cNvPr id="4" name="文本框 3"/>
          <p:cNvSpPr txBox="1"/>
          <p:nvPr/>
        </p:nvSpPr>
        <p:spPr>
          <a:xfrm>
            <a:off x="16510" y="560070"/>
            <a:ext cx="6055360" cy="768350"/>
          </a:xfrm>
          <a:prstGeom prst="rect">
            <a:avLst/>
          </a:prstGeom>
          <a:noFill/>
        </p:spPr>
        <p:txBody>
          <a:bodyPr wrap="square" rtlCol="0">
            <a:spAutoFit/>
          </a:bodyPr>
          <a:p>
            <a:pPr algn="ctr"/>
            <a:r>
              <a:rPr lang="zh-CN" altLang="en-US" sz="4400" b="1">
                <a:ln w="25400">
                  <a:gradFill>
                    <a:gsLst>
                      <a:gs pos="0">
                        <a:srgbClr val="5B9BD5">
                          <a:lumMod val="5000"/>
                          <a:lumOff val="95000"/>
                        </a:srgbClr>
                      </a:gs>
                      <a:gs pos="80000">
                        <a:srgbClr val="44546A"/>
                      </a:gs>
                      <a:gs pos="70000">
                        <a:srgbClr val="E7E6E6">
                          <a:lumMod val="90000"/>
                        </a:srgbClr>
                      </a:gs>
                      <a:gs pos="51000">
                        <a:srgbClr val="E7E6E6">
                          <a:lumMod val="90000"/>
                        </a:srgbClr>
                      </a:gs>
                      <a:gs pos="60000">
                        <a:srgbClr val="FFFFFF"/>
                      </a:gs>
                      <a:gs pos="35000">
                        <a:srgbClr val="44546A"/>
                      </a:gs>
                      <a:gs pos="100000">
                        <a:srgbClr val="A5A5A5"/>
                      </a:gs>
                    </a:gsLst>
                    <a:lin ang="5400000" scaled="1"/>
                  </a:gradFill>
                  <a:prstDash val="solid"/>
                </a:ln>
                <a:pattFill prst="lgCheck">
                  <a:fgClr>
                    <a:srgbClr val="5F656D"/>
                  </a:fgClr>
                  <a:bgClr>
                    <a:schemeClr val="bg1"/>
                  </a:bgClr>
                </a:pattFill>
                <a:effectLst>
                  <a:outerShdw dist="38100" dir="2640000" algn="bl" rotWithShape="0">
                    <a:srgbClr val="44546A">
                      <a:lumMod val="75000"/>
                    </a:srgbClr>
                  </a:outerShdw>
                </a:effectLst>
              </a:rPr>
              <a:t>登录页面</a:t>
            </a:r>
            <a:endParaRPr lang="zh-CN" altLang="en-US" sz="4400" b="1">
              <a:ln w="25400">
                <a:gradFill>
                  <a:gsLst>
                    <a:gs pos="0">
                      <a:srgbClr val="5B9BD5">
                        <a:lumMod val="5000"/>
                        <a:lumOff val="95000"/>
                      </a:srgbClr>
                    </a:gs>
                    <a:gs pos="80000">
                      <a:srgbClr val="44546A"/>
                    </a:gs>
                    <a:gs pos="70000">
                      <a:srgbClr val="E7E6E6">
                        <a:lumMod val="90000"/>
                      </a:srgbClr>
                    </a:gs>
                    <a:gs pos="51000">
                      <a:srgbClr val="E7E6E6">
                        <a:lumMod val="90000"/>
                      </a:srgbClr>
                    </a:gs>
                    <a:gs pos="60000">
                      <a:srgbClr val="FFFFFF"/>
                    </a:gs>
                    <a:gs pos="35000">
                      <a:srgbClr val="44546A"/>
                    </a:gs>
                    <a:gs pos="100000">
                      <a:srgbClr val="A5A5A5"/>
                    </a:gs>
                  </a:gsLst>
                  <a:lin ang="5400000" scaled="1"/>
                </a:gradFill>
                <a:prstDash val="solid"/>
              </a:ln>
              <a:pattFill prst="lgCheck">
                <a:fgClr>
                  <a:srgbClr val="5F656D"/>
                </a:fgClr>
                <a:bgClr>
                  <a:schemeClr val="bg1"/>
                </a:bgClr>
              </a:pattFill>
              <a:effectLst>
                <a:outerShdw dist="38100" dir="2640000" algn="bl" rotWithShape="0">
                  <a:srgbClr val="44546A">
                    <a:lumMod val="75000"/>
                  </a:srgbClr>
                </a:outerShdw>
              </a:effectLst>
            </a:endParaRPr>
          </a:p>
        </p:txBody>
      </p:sp>
      <p:pic>
        <p:nvPicPr>
          <p:cNvPr id="5" name="图片 4"/>
          <p:cNvPicPr>
            <a:picLocks noChangeAspect="1"/>
          </p:cNvPicPr>
          <p:nvPr/>
        </p:nvPicPr>
        <p:blipFill>
          <a:blip r:embed="rId2"/>
          <a:stretch>
            <a:fillRect/>
          </a:stretch>
        </p:blipFill>
        <p:spPr>
          <a:xfrm>
            <a:off x="7177405" y="119380"/>
            <a:ext cx="4343400" cy="4739640"/>
          </a:xfrm>
          <a:prstGeom prst="rect">
            <a:avLst/>
          </a:prstGeom>
        </p:spPr>
      </p:pic>
      <p:sp>
        <p:nvSpPr>
          <p:cNvPr id="6" name="矩形 5"/>
          <p:cNvSpPr/>
          <p:nvPr/>
        </p:nvSpPr>
        <p:spPr>
          <a:xfrm>
            <a:off x="8251825" y="5106670"/>
            <a:ext cx="2428240" cy="768350"/>
          </a:xfrm>
          <a:prstGeom prst="rect">
            <a:avLst/>
          </a:prstGeom>
          <a:noFill/>
          <a:ln>
            <a:noFill/>
          </a:ln>
        </p:spPr>
        <p:txBody>
          <a:bodyPr wrap="none" rtlCol="0" anchor="t">
            <a:spAutoFit/>
          </a:bodyPr>
          <a:p>
            <a:pPr algn="ctr"/>
            <a:r>
              <a:rPr lang="zh-CN" altLang="en-US" sz="4400" b="1">
                <a:blipFill>
                  <a:blip r:embed="rId3"/>
                  <a:stretch>
                    <a:fillRect/>
                  </a:stretch>
                </a:blipFill>
                <a:effectLst>
                  <a:outerShdw blurRad="38100" dist="19050" dir="2700000" algn="tl" rotWithShape="0">
                    <a:schemeClr val="dk1">
                      <a:alpha val="40000"/>
                    </a:schemeClr>
                  </a:outerShdw>
                </a:effectLst>
              </a:rPr>
              <a:t>注册页面</a:t>
            </a:r>
            <a:endParaRPr lang="zh-CN" altLang="en-US" sz="4400" b="1">
              <a:blipFill>
                <a:blip r:embed="rId3"/>
                <a:stretch>
                  <a:fillRect/>
                </a:stretch>
              </a:blipFill>
              <a:effectLst>
                <a:outerShdw blurRad="38100" dist="19050" dir="2700000" algn="tl" rotWithShape="0">
                  <a:schemeClr val="dk1">
                    <a:alpha val="40000"/>
                  </a:schemeClr>
                </a:outerShdw>
              </a:effectLst>
            </a:endParaRP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图片1"/>
          <p:cNvPicPr>
            <a:picLocks noChangeAspect="1"/>
          </p:cNvPicPr>
          <p:nvPr/>
        </p:nvPicPr>
        <p:blipFill>
          <a:blip r:embed="rId1"/>
          <a:stretch>
            <a:fillRect/>
          </a:stretch>
        </p:blipFill>
        <p:spPr>
          <a:xfrm>
            <a:off x="0" y="3596005"/>
            <a:ext cx="12193270" cy="3278505"/>
          </a:xfrm>
          <a:prstGeom prst="rect">
            <a:avLst/>
          </a:prstGeom>
        </p:spPr>
      </p:pic>
      <p:pic>
        <p:nvPicPr>
          <p:cNvPr id="3" name="图片 2"/>
          <p:cNvPicPr>
            <a:picLocks noChangeAspect="1"/>
          </p:cNvPicPr>
          <p:nvPr/>
        </p:nvPicPr>
        <p:blipFill>
          <a:blip r:embed="rId2"/>
          <a:stretch>
            <a:fillRect/>
          </a:stretch>
        </p:blipFill>
        <p:spPr>
          <a:xfrm>
            <a:off x="4513580" y="1533525"/>
            <a:ext cx="670560" cy="586740"/>
          </a:xfrm>
          <a:prstGeom prst="rect">
            <a:avLst/>
          </a:prstGeom>
        </p:spPr>
      </p:pic>
      <p:sp>
        <p:nvSpPr>
          <p:cNvPr id="4" name="文本框 3"/>
          <p:cNvSpPr txBox="1"/>
          <p:nvPr/>
        </p:nvSpPr>
        <p:spPr>
          <a:xfrm>
            <a:off x="5184140" y="1403985"/>
            <a:ext cx="1825625" cy="460375"/>
          </a:xfrm>
          <a:prstGeom prst="rect">
            <a:avLst/>
          </a:prstGeom>
          <a:noFill/>
        </p:spPr>
        <p:txBody>
          <a:bodyPr wrap="square" rtlCol="0">
            <a:spAutoFit/>
          </a:bodyPr>
          <a:p>
            <a:r>
              <a:rPr lang="zh-CN" altLang="en-US" sz="2400">
                <a:solidFill>
                  <a:srgbClr val="C9A575"/>
                </a:solidFill>
              </a:rPr>
              <a:t>功能介绍</a:t>
            </a:r>
            <a:endParaRPr lang="zh-CN" altLang="en-US" sz="2400">
              <a:solidFill>
                <a:srgbClr val="C9A575"/>
              </a:solidFill>
            </a:endParaRPr>
          </a:p>
        </p:txBody>
      </p:sp>
      <p:sp>
        <p:nvSpPr>
          <p:cNvPr id="6" name="文本框 5"/>
          <p:cNvSpPr txBox="1"/>
          <p:nvPr/>
        </p:nvSpPr>
        <p:spPr>
          <a:xfrm>
            <a:off x="5262245" y="1864360"/>
            <a:ext cx="1546225" cy="521970"/>
          </a:xfrm>
          <a:prstGeom prst="rect">
            <a:avLst/>
          </a:prstGeom>
          <a:noFill/>
        </p:spPr>
        <p:txBody>
          <a:bodyPr wrap="square" rtlCol="0">
            <a:spAutoFit/>
          </a:bodyPr>
          <a:p>
            <a:r>
              <a:rPr lang="en-US" altLang="zh-CN" sz="1000" kern="0" dirty="0">
                <a:solidFill>
                  <a:srgbClr val="E7E6E6">
                    <a:lumMod val="50000"/>
                  </a:srgbClr>
                </a:solidFill>
                <a:latin typeface="新宋体" panose="02010609030101010101" charset="-122"/>
                <a:ea typeface="新宋体" panose="02010609030101010101" charset="-122"/>
                <a:cs typeface="Arial" panose="020B0604020202020204" pitchFamily="34" charset="0"/>
                <a:sym typeface="+mn-ea"/>
              </a:rPr>
              <a:t>function Introduction</a:t>
            </a:r>
            <a:endParaRPr lang="en-US" altLang="zh-CN" kern="0" dirty="0">
              <a:solidFill>
                <a:srgbClr val="E7E6E6">
                  <a:lumMod val="50000"/>
                </a:srgbClr>
              </a:solidFill>
              <a:latin typeface="新宋体" panose="02010609030101010101" charset="-122"/>
              <a:ea typeface="新宋体" panose="02010609030101010101" charset="-122"/>
              <a:cs typeface="Arial" panose="020B0604020202020204" pitchFamily="34" charset="0"/>
            </a:endParaRPr>
          </a:p>
          <a:p>
            <a:endParaRPr lang="zh-CN" altLang="en-US"/>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20650" y="-2540"/>
            <a:ext cx="11950700" cy="4389120"/>
          </a:xfrm>
          <a:prstGeom prst="rect">
            <a:avLst/>
          </a:prstGeom>
        </p:spPr>
      </p:pic>
      <p:sp>
        <p:nvSpPr>
          <p:cNvPr id="3" name="文本框 2"/>
          <p:cNvSpPr txBox="1"/>
          <p:nvPr/>
        </p:nvSpPr>
        <p:spPr>
          <a:xfrm>
            <a:off x="418465" y="4534535"/>
            <a:ext cx="11642725" cy="2030095"/>
          </a:xfrm>
          <a:prstGeom prst="rect">
            <a:avLst/>
          </a:prstGeom>
          <a:noFill/>
        </p:spPr>
        <p:txBody>
          <a:bodyPr wrap="square" rtlCol="0">
            <a:spAutoFit/>
          </a:bodyPr>
          <a:p>
            <a:r>
              <a:rPr lang="en-US" altLang="zh-CN"/>
              <a:t>      </a:t>
            </a:r>
            <a:r>
              <a:rPr lang="zh-CN" altLang="en-US">
                <a:solidFill>
                  <a:schemeClr val="accent5"/>
                </a:solidFill>
              </a:rPr>
              <a:t>首页主要功能</a:t>
            </a:r>
            <a:r>
              <a:rPr lang="zh-CN" altLang="en-US"/>
              <a:t>：</a:t>
            </a:r>
            <a:endParaRPr lang="zh-CN" altLang="en-US"/>
          </a:p>
          <a:p>
            <a:r>
              <a:rPr lang="en-US" altLang="zh-CN"/>
              <a:t>	    </a:t>
            </a:r>
            <a:r>
              <a:rPr lang="zh-CN" altLang="en-US">
                <a:solidFill>
                  <a:srgbClr val="FF0000"/>
                </a:solidFill>
              </a:rPr>
              <a:t>①  </a:t>
            </a:r>
            <a:r>
              <a:rPr lang="zh-CN" altLang="en-US"/>
              <a:t>：</a:t>
            </a:r>
            <a:r>
              <a:rPr lang="zh-CN" altLang="en-US">
                <a:solidFill>
                  <a:srgbClr val="A68350"/>
                </a:solidFill>
              </a:rPr>
              <a:t>在未登录情况下只能浏览首页，不能进入购物车、商品详情、我的订单和用户中心页面。</a:t>
            </a:r>
            <a:endParaRPr lang="zh-CN" altLang="en-US">
              <a:solidFill>
                <a:srgbClr val="A68350"/>
              </a:solidFill>
            </a:endParaRPr>
          </a:p>
          <a:p>
            <a:r>
              <a:rPr lang="en-US" altLang="zh-CN">
                <a:solidFill>
                  <a:srgbClr val="A68350"/>
                </a:solidFill>
              </a:rPr>
              <a:t>	    </a:t>
            </a:r>
            <a:r>
              <a:rPr lang="zh-CN" altLang="en-US">
                <a:solidFill>
                  <a:srgbClr val="FF0000"/>
                </a:solidFill>
              </a:rPr>
              <a:t>②  </a:t>
            </a:r>
            <a:r>
              <a:rPr lang="zh-CN" altLang="en-US">
                <a:solidFill>
                  <a:srgbClr val="363F34"/>
                </a:solidFill>
              </a:rPr>
              <a:t>：</a:t>
            </a:r>
            <a:r>
              <a:rPr lang="zh-CN" altLang="en-US">
                <a:solidFill>
                  <a:srgbClr val="A68350"/>
                </a:solidFill>
              </a:rPr>
              <a:t>用户登陆成功之后，导航栏会展示当前登录用户的昵称。</a:t>
            </a:r>
            <a:endParaRPr lang="zh-CN" altLang="en-US">
              <a:solidFill>
                <a:srgbClr val="A68350"/>
              </a:solidFill>
            </a:endParaRPr>
          </a:p>
          <a:p>
            <a:r>
              <a:rPr lang="en-US" altLang="zh-CN">
                <a:solidFill>
                  <a:srgbClr val="A68350"/>
                </a:solidFill>
              </a:rPr>
              <a:t>	    </a:t>
            </a:r>
            <a:r>
              <a:rPr lang="zh-CN" altLang="en-US">
                <a:solidFill>
                  <a:srgbClr val="FF0000"/>
                </a:solidFill>
              </a:rPr>
              <a:t>③  </a:t>
            </a:r>
            <a:r>
              <a:rPr lang="zh-CN" altLang="en-US">
                <a:solidFill>
                  <a:srgbClr val="363F34"/>
                </a:solidFill>
              </a:rPr>
              <a:t>：</a:t>
            </a:r>
            <a:r>
              <a:rPr lang="zh-CN" altLang="en-US">
                <a:solidFill>
                  <a:srgbClr val="A68350"/>
                </a:solidFill>
              </a:rPr>
              <a:t>在昵称后一个按钮，可用于用户退出当前登录和切换用户登录。</a:t>
            </a:r>
            <a:endParaRPr lang="zh-CN" altLang="en-US">
              <a:solidFill>
                <a:srgbClr val="A68350"/>
              </a:solidFill>
            </a:endParaRPr>
          </a:p>
          <a:p>
            <a:r>
              <a:rPr lang="en-US" altLang="zh-CN">
                <a:solidFill>
                  <a:srgbClr val="A68350"/>
                </a:solidFill>
              </a:rPr>
              <a:t>	    </a:t>
            </a:r>
            <a:r>
              <a:rPr lang="zh-CN" altLang="en-US">
                <a:solidFill>
                  <a:srgbClr val="FF0000"/>
                </a:solidFill>
              </a:rPr>
              <a:t>④  </a:t>
            </a:r>
            <a:r>
              <a:rPr lang="zh-CN" altLang="en-US">
                <a:solidFill>
                  <a:srgbClr val="363F34"/>
                </a:solidFill>
              </a:rPr>
              <a:t>：</a:t>
            </a:r>
            <a:r>
              <a:rPr lang="zh-CN" altLang="en-US">
                <a:solidFill>
                  <a:srgbClr val="A68350"/>
                </a:solidFill>
              </a:rPr>
              <a:t>在搜索框内输入您想要查找的商品名称，若该商品存在，则跳转至该商品详情页面，可直接加入</a:t>
            </a:r>
            <a:r>
              <a:rPr lang="en-US" altLang="zh-CN">
                <a:solidFill>
                  <a:srgbClr val="A68350"/>
                </a:solidFill>
              </a:rPr>
              <a:t>	               </a:t>
            </a:r>
            <a:r>
              <a:rPr lang="zh-CN" altLang="en-US">
                <a:solidFill>
                  <a:srgbClr val="A68350"/>
                </a:solidFill>
              </a:rPr>
              <a:t>购物车购买。</a:t>
            </a:r>
            <a:endParaRPr lang="zh-CN" altLang="en-US">
              <a:solidFill>
                <a:srgbClr val="A68350"/>
              </a:solidFill>
            </a:endParaRPr>
          </a:p>
          <a:p>
            <a:r>
              <a:rPr lang="en-US" altLang="zh-CN">
                <a:solidFill>
                  <a:srgbClr val="A68350"/>
                </a:solidFill>
              </a:rPr>
              <a:t>	    </a:t>
            </a:r>
            <a:r>
              <a:rPr lang="zh-CN" altLang="en-US">
                <a:solidFill>
                  <a:srgbClr val="FF0000"/>
                </a:solidFill>
              </a:rPr>
              <a:t>⑤  </a:t>
            </a:r>
            <a:r>
              <a:rPr lang="zh-CN" altLang="en-US">
                <a:solidFill>
                  <a:srgbClr val="363F34"/>
                </a:solidFill>
              </a:rPr>
              <a:t>：</a:t>
            </a:r>
            <a:r>
              <a:rPr lang="zh-CN" altLang="en-US">
                <a:solidFill>
                  <a:srgbClr val="A68350"/>
                </a:solidFill>
              </a:rPr>
              <a:t>点击商品类型（如</a:t>
            </a:r>
            <a:r>
              <a:rPr lang="en-US" altLang="zh-CN">
                <a:solidFill>
                  <a:srgbClr val="A68350"/>
                </a:solidFill>
              </a:rPr>
              <a:t>‘</a:t>
            </a:r>
            <a:r>
              <a:rPr lang="zh-CN" altLang="en-US">
                <a:solidFill>
                  <a:srgbClr val="A68350"/>
                </a:solidFill>
              </a:rPr>
              <a:t>新鲜水果</a:t>
            </a:r>
            <a:r>
              <a:rPr lang="en-US" altLang="zh-CN">
                <a:solidFill>
                  <a:srgbClr val="A68350"/>
                </a:solidFill>
              </a:rPr>
              <a:t>’</a:t>
            </a:r>
            <a:r>
              <a:rPr lang="zh-CN" altLang="en-US">
                <a:solidFill>
                  <a:srgbClr val="A68350"/>
                </a:solidFill>
              </a:rPr>
              <a:t>）可以直接跳转至该商品类型列表页面。</a:t>
            </a:r>
            <a:endParaRPr lang="zh-CN" altLang="en-US">
              <a:solidFill>
                <a:srgbClr val="A68350"/>
              </a:solidFill>
            </a:endParaRP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9685" y="2001520"/>
            <a:ext cx="12152630" cy="4921250"/>
          </a:xfrm>
          <a:prstGeom prst="rect">
            <a:avLst/>
          </a:prstGeom>
        </p:spPr>
      </p:pic>
      <p:sp>
        <p:nvSpPr>
          <p:cNvPr id="3" name="文本框 2"/>
          <p:cNvSpPr txBox="1"/>
          <p:nvPr/>
        </p:nvSpPr>
        <p:spPr>
          <a:xfrm>
            <a:off x="288925" y="248285"/>
            <a:ext cx="11613515" cy="1753235"/>
          </a:xfrm>
          <a:prstGeom prst="rect">
            <a:avLst/>
          </a:prstGeom>
          <a:noFill/>
        </p:spPr>
        <p:txBody>
          <a:bodyPr wrap="square" rtlCol="0">
            <a:spAutoFit/>
          </a:bodyPr>
          <a:p>
            <a:r>
              <a:rPr lang="en-US" altLang="zh-CN"/>
              <a:t>           </a:t>
            </a:r>
            <a:r>
              <a:rPr lang="zh-CN" altLang="en-US">
                <a:solidFill>
                  <a:schemeClr val="tx2"/>
                </a:solidFill>
              </a:rPr>
              <a:t>购物车主要功能介绍</a:t>
            </a:r>
            <a:r>
              <a:rPr lang="zh-CN" altLang="en-US"/>
              <a:t>：</a:t>
            </a:r>
            <a:endParaRPr lang="zh-CN" altLang="en-US"/>
          </a:p>
          <a:p>
            <a:r>
              <a:rPr lang="en-US" altLang="zh-CN"/>
              <a:t>		1 . </a:t>
            </a:r>
            <a:r>
              <a:rPr lang="zh-CN" altLang="en-US">
                <a:solidFill>
                  <a:schemeClr val="tx1">
                    <a:lumMod val="50000"/>
                    <a:lumOff val="50000"/>
                  </a:schemeClr>
                </a:solidFill>
              </a:rPr>
              <a:t>可根据用户需求增加商品数量。</a:t>
            </a:r>
            <a:endParaRPr lang="zh-CN" altLang="en-US">
              <a:solidFill>
                <a:schemeClr val="tx1">
                  <a:lumMod val="50000"/>
                  <a:lumOff val="50000"/>
                </a:schemeClr>
              </a:solidFill>
            </a:endParaRPr>
          </a:p>
          <a:p>
            <a:r>
              <a:rPr lang="en-US" altLang="zh-CN">
                <a:solidFill>
                  <a:schemeClr val="tx1">
                    <a:lumMod val="50000"/>
                    <a:lumOff val="50000"/>
                  </a:schemeClr>
                </a:solidFill>
              </a:rPr>
              <a:t>		</a:t>
            </a:r>
            <a:r>
              <a:rPr lang="en-US" altLang="zh-CN">
                <a:solidFill>
                  <a:schemeClr val="tx1"/>
                </a:solidFill>
              </a:rPr>
              <a:t>2 . </a:t>
            </a:r>
            <a:r>
              <a:rPr lang="zh-CN" altLang="en-US">
                <a:solidFill>
                  <a:schemeClr val="tx1">
                    <a:lumMod val="50000"/>
                    <a:lumOff val="50000"/>
                  </a:schemeClr>
                </a:solidFill>
              </a:rPr>
              <a:t>在数量改变后，小计包括合计金额随之改变。</a:t>
            </a:r>
            <a:endParaRPr lang="zh-CN" altLang="en-US">
              <a:solidFill>
                <a:schemeClr val="tx1">
                  <a:lumMod val="50000"/>
                  <a:lumOff val="50000"/>
                </a:schemeClr>
              </a:solidFill>
            </a:endParaRPr>
          </a:p>
          <a:p>
            <a:r>
              <a:rPr lang="en-US" altLang="zh-CN">
                <a:solidFill>
                  <a:schemeClr val="tx1">
                    <a:lumMod val="50000"/>
                    <a:lumOff val="50000"/>
                  </a:schemeClr>
                </a:solidFill>
              </a:rPr>
              <a:t>		</a:t>
            </a:r>
            <a:r>
              <a:rPr lang="en-US" altLang="zh-CN">
                <a:solidFill>
                  <a:schemeClr val="tx1"/>
                </a:solidFill>
              </a:rPr>
              <a:t>3 . </a:t>
            </a:r>
            <a:r>
              <a:rPr lang="zh-CN" altLang="en-US">
                <a:solidFill>
                  <a:schemeClr val="tx1">
                    <a:lumMod val="50000"/>
                    <a:lumOff val="50000"/>
                  </a:schemeClr>
                </a:solidFill>
              </a:rPr>
              <a:t>用户若不喜欢购物车内商品，可点击商品后的</a:t>
            </a:r>
            <a:r>
              <a:rPr lang="en-US" altLang="zh-CN">
                <a:solidFill>
                  <a:schemeClr val="tx1">
                    <a:lumMod val="50000"/>
                    <a:lumOff val="50000"/>
                  </a:schemeClr>
                </a:solidFill>
              </a:rPr>
              <a:t>‘</a:t>
            </a:r>
            <a:r>
              <a:rPr lang="zh-CN" altLang="en-US">
                <a:solidFill>
                  <a:schemeClr val="tx1">
                    <a:lumMod val="50000"/>
                    <a:lumOff val="50000"/>
                  </a:schemeClr>
                </a:solidFill>
              </a:rPr>
              <a:t>删除</a:t>
            </a:r>
            <a:r>
              <a:rPr lang="en-US" altLang="zh-CN">
                <a:solidFill>
                  <a:schemeClr val="tx1">
                    <a:lumMod val="50000"/>
                    <a:lumOff val="50000"/>
                  </a:schemeClr>
                </a:solidFill>
              </a:rPr>
              <a:t>’</a:t>
            </a:r>
            <a:r>
              <a:rPr lang="zh-CN" altLang="en-US">
                <a:solidFill>
                  <a:schemeClr val="tx1">
                    <a:lumMod val="50000"/>
                    <a:lumOff val="50000"/>
                  </a:schemeClr>
                </a:solidFill>
              </a:rPr>
              <a:t>按钮将商品从购物车内删除。</a:t>
            </a:r>
            <a:endParaRPr lang="zh-CN" altLang="en-US">
              <a:solidFill>
                <a:schemeClr val="tx1">
                  <a:lumMod val="50000"/>
                  <a:lumOff val="50000"/>
                </a:schemeClr>
              </a:solidFill>
            </a:endParaRPr>
          </a:p>
          <a:p>
            <a:r>
              <a:rPr lang="en-US" altLang="zh-CN">
                <a:solidFill>
                  <a:schemeClr val="tx1">
                    <a:lumMod val="50000"/>
                    <a:lumOff val="50000"/>
                  </a:schemeClr>
                </a:solidFill>
              </a:rPr>
              <a:t>		</a:t>
            </a:r>
            <a:r>
              <a:rPr lang="en-US" altLang="zh-CN">
                <a:solidFill>
                  <a:schemeClr val="tx1"/>
                </a:solidFill>
              </a:rPr>
              <a:t>4 . </a:t>
            </a:r>
            <a:r>
              <a:rPr lang="zh-CN" altLang="en-US">
                <a:solidFill>
                  <a:schemeClr val="tx1">
                    <a:lumMod val="50000"/>
                    <a:lumOff val="50000"/>
                  </a:schemeClr>
                </a:solidFill>
              </a:rPr>
              <a:t>返回首页，点击上方</a:t>
            </a:r>
            <a:r>
              <a:rPr lang="en-US" altLang="zh-CN">
                <a:solidFill>
                  <a:schemeClr val="tx1">
                    <a:lumMod val="50000"/>
                    <a:lumOff val="50000"/>
                  </a:schemeClr>
                </a:solidFill>
              </a:rPr>
              <a:t>‘</a:t>
            </a:r>
            <a:r>
              <a:rPr lang="zh-CN" altLang="en-US">
                <a:solidFill>
                  <a:schemeClr val="tx1">
                    <a:lumMod val="50000"/>
                    <a:lumOff val="50000"/>
                  </a:schemeClr>
                </a:solidFill>
              </a:rPr>
              <a:t>天天生鲜</a:t>
            </a:r>
            <a:r>
              <a:rPr lang="en-US" altLang="zh-CN">
                <a:solidFill>
                  <a:schemeClr val="tx1">
                    <a:lumMod val="50000"/>
                    <a:lumOff val="50000"/>
                  </a:schemeClr>
                </a:solidFill>
              </a:rPr>
              <a:t>’logo</a:t>
            </a:r>
            <a:r>
              <a:rPr lang="zh-CN" altLang="en-US">
                <a:solidFill>
                  <a:schemeClr val="tx1">
                    <a:lumMod val="50000"/>
                    <a:lumOff val="50000"/>
                  </a:schemeClr>
                </a:solidFill>
              </a:rPr>
              <a:t>返回首页。</a:t>
            </a:r>
            <a:endParaRPr lang="zh-CN" altLang="en-US">
              <a:solidFill>
                <a:schemeClr val="tx1">
                  <a:lumMod val="50000"/>
                  <a:lumOff val="50000"/>
                </a:schemeClr>
              </a:solidFill>
            </a:endParaRPr>
          </a:p>
          <a:p>
            <a:endParaRPr lang="zh-CN" altLang="en-US">
              <a:solidFill>
                <a:schemeClr val="tx1">
                  <a:lumMod val="50000"/>
                  <a:lumOff val="50000"/>
                </a:schemeClr>
              </a:solidFill>
            </a:endParaRPr>
          </a:p>
        </p:txBody>
      </p:sp>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363470" y="250825"/>
            <a:ext cx="9585960" cy="5088890"/>
          </a:xfrm>
          <a:prstGeom prst="rect">
            <a:avLst/>
          </a:prstGeom>
        </p:spPr>
      </p:pic>
      <p:sp>
        <p:nvSpPr>
          <p:cNvPr id="3" name="文本框 2"/>
          <p:cNvSpPr txBox="1"/>
          <p:nvPr/>
        </p:nvSpPr>
        <p:spPr>
          <a:xfrm>
            <a:off x="619760" y="5339715"/>
            <a:ext cx="11213465" cy="1198880"/>
          </a:xfrm>
          <a:prstGeom prst="rect">
            <a:avLst/>
          </a:prstGeom>
          <a:noFill/>
        </p:spPr>
        <p:txBody>
          <a:bodyPr wrap="square" rtlCol="0">
            <a:spAutoFit/>
          </a:bodyPr>
          <a:p>
            <a:r>
              <a:rPr lang="en-US" altLang="zh-CN"/>
              <a:t>   </a:t>
            </a:r>
            <a:r>
              <a:rPr lang="zh-CN" altLang="en-US"/>
              <a:t>我的订单页面：</a:t>
            </a:r>
            <a:endParaRPr lang="zh-CN" altLang="en-US"/>
          </a:p>
          <a:p>
            <a:r>
              <a:rPr lang="en-US" altLang="zh-CN"/>
              <a:t>	       1 . </a:t>
            </a:r>
            <a:r>
              <a:rPr lang="zh-CN" altLang="en-US"/>
              <a:t>用户可通过结算页面点击提交订单，跳转至订单页面。</a:t>
            </a:r>
            <a:endParaRPr lang="zh-CN" altLang="en-US"/>
          </a:p>
          <a:p>
            <a:r>
              <a:rPr lang="en-US" altLang="zh-CN"/>
              <a:t>	       2 . </a:t>
            </a:r>
            <a:r>
              <a:rPr lang="zh-CN" altLang="en-US"/>
              <a:t>将当前订单内的商品存放在数据库中，每一次会生成新的订单，包括订单创建时间、订单号、</a:t>
            </a:r>
            <a:r>
              <a:rPr lang="en-US" altLang="zh-CN"/>
              <a:t>		            </a:t>
            </a:r>
            <a:r>
              <a:rPr lang="zh-CN" altLang="en-US"/>
              <a:t>已支付和未支付以及订单商品的详细信息。</a:t>
            </a:r>
            <a:endParaRPr lang="zh-CN" altLang="en-US"/>
          </a:p>
        </p:txBody>
      </p:sp>
      <p:pic>
        <p:nvPicPr>
          <p:cNvPr id="7" name="图片 6" descr="图片4"/>
          <p:cNvPicPr>
            <a:picLocks noChangeAspect="1"/>
          </p:cNvPicPr>
          <p:nvPr/>
        </p:nvPicPr>
        <p:blipFill>
          <a:blip r:embed="rId2"/>
          <a:stretch>
            <a:fillRect/>
          </a:stretch>
        </p:blipFill>
        <p:spPr>
          <a:xfrm>
            <a:off x="415290" y="1781810"/>
            <a:ext cx="1639570" cy="3493135"/>
          </a:xfrm>
          <a:prstGeom prst="rect">
            <a:avLst/>
          </a:prstGeom>
        </p:spPr>
      </p:pic>
      <p:pic>
        <p:nvPicPr>
          <p:cNvPr id="8" name="图片 7" descr="图片3"/>
          <p:cNvPicPr>
            <a:picLocks noChangeAspect="1"/>
          </p:cNvPicPr>
          <p:nvPr/>
        </p:nvPicPr>
        <p:blipFill>
          <a:blip r:embed="rId3"/>
          <a:stretch>
            <a:fillRect/>
          </a:stretch>
        </p:blipFill>
        <p:spPr>
          <a:xfrm>
            <a:off x="415290" y="167005"/>
            <a:ext cx="1639570" cy="1554480"/>
          </a:xfrm>
          <a:prstGeom prst="rect">
            <a:avLst/>
          </a:prstGeom>
        </p:spPr>
      </p:pic>
    </p:spTree>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31115" y="2316480"/>
            <a:ext cx="12004675" cy="3590925"/>
          </a:xfrm>
          <a:prstGeom prst="rect">
            <a:avLst/>
          </a:prstGeom>
        </p:spPr>
      </p:pic>
      <p:sp>
        <p:nvSpPr>
          <p:cNvPr id="3" name="文本框 2"/>
          <p:cNvSpPr txBox="1"/>
          <p:nvPr/>
        </p:nvSpPr>
        <p:spPr>
          <a:xfrm>
            <a:off x="31115" y="424180"/>
            <a:ext cx="8077835" cy="398780"/>
          </a:xfrm>
          <a:prstGeom prst="rect">
            <a:avLst/>
          </a:prstGeom>
          <a:noFill/>
        </p:spPr>
        <p:txBody>
          <a:bodyPr wrap="square" rtlCol="0">
            <a:spAutoFit/>
          </a:bodyPr>
          <a:p>
            <a:r>
              <a:rPr lang="zh-CN" altLang="en-US" sz="2000">
                <a:solidFill>
                  <a:schemeClr val="accent5">
                    <a:lumMod val="50000"/>
                  </a:schemeClr>
                </a:solidFill>
              </a:rPr>
              <a:t>商品列表页面展示</a:t>
            </a:r>
            <a:endParaRPr lang="zh-CN" altLang="en-US" sz="2000">
              <a:solidFill>
                <a:schemeClr val="accent5">
                  <a:lumMod val="50000"/>
                </a:schemeClr>
              </a:solidFill>
            </a:endParaRPr>
          </a:p>
        </p:txBody>
      </p:sp>
      <p:sp>
        <p:nvSpPr>
          <p:cNvPr id="4" name="文本框 3"/>
          <p:cNvSpPr txBox="1"/>
          <p:nvPr/>
        </p:nvSpPr>
        <p:spPr>
          <a:xfrm>
            <a:off x="1069975" y="1052830"/>
            <a:ext cx="8981440" cy="645160"/>
          </a:xfrm>
          <a:prstGeom prst="rect">
            <a:avLst/>
          </a:prstGeom>
          <a:noFill/>
        </p:spPr>
        <p:txBody>
          <a:bodyPr wrap="square" rtlCol="0">
            <a:spAutoFit/>
          </a:bodyPr>
          <a:p>
            <a:r>
              <a:rPr lang="en-US" altLang="zh-CN"/>
              <a:t>          </a:t>
            </a:r>
            <a:r>
              <a:rPr lang="zh-CN" altLang="en-US"/>
              <a:t>可在该类表页面点击商品右下方小图标将商品加入购物车，也可点进商品详情页直接购买，新品推荐也会根据点击的商品类别进行智能推荐。</a:t>
            </a:r>
            <a:endParaRPr lang="zh-CN" altLang="en-US"/>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图片7"/>
          <p:cNvPicPr>
            <a:picLocks noChangeAspect="1"/>
          </p:cNvPicPr>
          <p:nvPr/>
        </p:nvPicPr>
        <p:blipFill>
          <a:blip r:embed="rId1"/>
          <a:stretch>
            <a:fillRect/>
          </a:stretch>
        </p:blipFill>
        <p:spPr>
          <a:xfrm>
            <a:off x="4138930" y="803275"/>
            <a:ext cx="3176270" cy="762000"/>
          </a:xfrm>
          <a:prstGeom prst="rect">
            <a:avLst/>
          </a:prstGeom>
        </p:spPr>
      </p:pic>
      <p:pic>
        <p:nvPicPr>
          <p:cNvPr id="4" name="图片 3" descr="图片1"/>
          <p:cNvPicPr>
            <a:picLocks noChangeAspect="1"/>
          </p:cNvPicPr>
          <p:nvPr/>
        </p:nvPicPr>
        <p:blipFill>
          <a:blip r:embed="rId2"/>
          <a:stretch>
            <a:fillRect/>
          </a:stretch>
        </p:blipFill>
        <p:spPr>
          <a:xfrm>
            <a:off x="10160" y="3146425"/>
            <a:ext cx="12181840" cy="3698240"/>
          </a:xfrm>
          <a:prstGeom prst="rect">
            <a:avLst/>
          </a:prstGeom>
        </p:spPr>
      </p:pic>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1363345" y="108585"/>
            <a:ext cx="8907780" cy="2590800"/>
          </a:xfrm>
          <a:prstGeom prst="rect">
            <a:avLst/>
          </a:prstGeom>
        </p:spPr>
      </p:pic>
      <p:sp>
        <p:nvSpPr>
          <p:cNvPr id="3" name="文本框 2"/>
          <p:cNvSpPr txBox="1"/>
          <p:nvPr/>
        </p:nvSpPr>
        <p:spPr>
          <a:xfrm>
            <a:off x="1525905" y="3142615"/>
            <a:ext cx="8948420" cy="2584450"/>
          </a:xfrm>
          <a:prstGeom prst="rect">
            <a:avLst/>
          </a:prstGeom>
          <a:noFill/>
        </p:spPr>
        <p:txBody>
          <a:bodyPr wrap="square" rtlCol="0">
            <a:spAutoFit/>
          </a:bodyPr>
          <a:p>
            <a:r>
              <a:rPr lang="zh-CN" altLang="en-US"/>
              <a:t>这是购物车视图函数的代码：</a:t>
            </a:r>
            <a:endParaRPr lang="zh-CN" altLang="en-US"/>
          </a:p>
          <a:p>
            <a:r>
              <a:rPr lang="en-US" altLang="zh-CN"/>
              <a:t>	       </a:t>
            </a:r>
            <a:r>
              <a:rPr lang="zh-CN" altLang="en-US"/>
              <a:t>①：</a:t>
            </a:r>
            <a:r>
              <a:rPr lang="zh-CN" altLang="en-US">
                <a:solidFill>
                  <a:schemeClr val="accent1">
                    <a:lumMod val="50000"/>
                  </a:schemeClr>
                </a:solidFill>
                <a:uFillTx/>
              </a:rPr>
              <a:t>首先判断用户是否登录，若未登陆，跳转至登录页面，登录完成后跳</a:t>
            </a:r>
            <a:r>
              <a:rPr lang="en-US" altLang="zh-CN">
                <a:solidFill>
                  <a:schemeClr val="accent1">
                    <a:lumMod val="50000"/>
                  </a:schemeClr>
                </a:solidFill>
                <a:uFillTx/>
              </a:rPr>
              <a:t>	</a:t>
            </a:r>
            <a:r>
              <a:rPr lang="zh-CN" altLang="en-US">
                <a:solidFill>
                  <a:schemeClr val="accent1">
                    <a:lumMod val="50000"/>
                  </a:schemeClr>
                </a:solidFill>
                <a:uFillTx/>
              </a:rPr>
              <a:t>转至 购物车页面。</a:t>
            </a:r>
            <a:endParaRPr lang="zh-CN" altLang="en-US">
              <a:solidFill>
                <a:schemeClr val="accent1">
                  <a:lumMod val="50000"/>
                </a:schemeClr>
              </a:solidFill>
              <a:uFillTx/>
            </a:endParaRPr>
          </a:p>
          <a:p>
            <a:r>
              <a:rPr lang="en-US" altLang="zh-CN">
                <a:solidFill>
                  <a:schemeClr val="accent1">
                    <a:lumMod val="50000"/>
                  </a:schemeClr>
                </a:solidFill>
                <a:uFillTx/>
              </a:rPr>
              <a:t>	       </a:t>
            </a:r>
            <a:r>
              <a:rPr lang="zh-CN" altLang="en-US">
                <a:solidFill>
                  <a:schemeClr val="tx1"/>
                </a:solidFill>
                <a:uFillTx/>
              </a:rPr>
              <a:t>②：</a:t>
            </a:r>
            <a:r>
              <a:rPr lang="zh-CN" altLang="en-US">
                <a:solidFill>
                  <a:schemeClr val="accent1">
                    <a:lumMod val="50000"/>
                  </a:schemeClr>
                </a:solidFill>
                <a:uFillTx/>
              </a:rPr>
              <a:t>获取当前登录用户</a:t>
            </a:r>
            <a:r>
              <a:rPr lang="en-US" altLang="zh-CN">
                <a:solidFill>
                  <a:schemeClr val="accent1">
                    <a:lumMod val="50000"/>
                  </a:schemeClr>
                </a:solidFill>
                <a:uFillTx/>
              </a:rPr>
              <a:t>id</a:t>
            </a:r>
            <a:r>
              <a:rPr lang="zh-CN" altLang="en-US">
                <a:solidFill>
                  <a:schemeClr val="accent1">
                    <a:lumMod val="50000"/>
                  </a:schemeClr>
                </a:solidFill>
                <a:uFillTx/>
              </a:rPr>
              <a:t>，根据</a:t>
            </a:r>
            <a:r>
              <a:rPr lang="en-US" altLang="zh-CN">
                <a:solidFill>
                  <a:schemeClr val="accent1">
                    <a:lumMod val="50000"/>
                  </a:schemeClr>
                </a:solidFill>
                <a:uFillTx/>
              </a:rPr>
              <a:t>id</a:t>
            </a:r>
            <a:r>
              <a:rPr lang="zh-CN" altLang="en-US">
                <a:solidFill>
                  <a:schemeClr val="accent1">
                    <a:lumMod val="50000"/>
                  </a:schemeClr>
                </a:solidFill>
                <a:uFillTx/>
              </a:rPr>
              <a:t>在</a:t>
            </a:r>
            <a:r>
              <a:rPr lang="en-US" altLang="zh-CN">
                <a:solidFill>
                  <a:schemeClr val="accent1">
                    <a:lumMod val="50000"/>
                  </a:schemeClr>
                </a:solidFill>
                <a:uFillTx/>
              </a:rPr>
              <a:t>Cart</a:t>
            </a:r>
            <a:r>
              <a:rPr lang="zh-CN" altLang="en-US">
                <a:solidFill>
                  <a:schemeClr val="accent1">
                    <a:lumMod val="50000"/>
                  </a:schemeClr>
                </a:solidFill>
                <a:uFillTx/>
              </a:rPr>
              <a:t>表中筛选当前登录用户</a:t>
            </a:r>
            <a:r>
              <a:rPr lang="en-US" altLang="zh-CN">
                <a:solidFill>
                  <a:schemeClr val="accent1">
                    <a:lumMod val="50000"/>
                  </a:schemeClr>
                </a:solidFill>
                <a:uFillTx/>
              </a:rPr>
              <a:t>id</a:t>
            </a:r>
            <a:r>
              <a:rPr lang="zh-CN" altLang="en-US">
                <a:solidFill>
                  <a:schemeClr val="accent1">
                    <a:lumMod val="50000"/>
                  </a:schemeClr>
                </a:solidFill>
                <a:uFillTx/>
              </a:rPr>
              <a:t>与</a:t>
            </a:r>
            <a:r>
              <a:rPr lang="en-US" altLang="zh-CN">
                <a:solidFill>
                  <a:schemeClr val="accent1">
                    <a:lumMod val="50000"/>
                  </a:schemeClr>
                </a:solidFill>
                <a:uFillTx/>
              </a:rPr>
              <a:t>pid</a:t>
            </a:r>
            <a:r>
              <a:rPr lang="zh-CN" altLang="en-US">
                <a:solidFill>
                  <a:schemeClr val="accent1">
                    <a:lumMod val="50000"/>
                  </a:schemeClr>
                </a:solidFill>
                <a:uFillTx/>
              </a:rPr>
              <a:t>相同</a:t>
            </a:r>
            <a:r>
              <a:rPr lang="en-US" altLang="zh-CN">
                <a:solidFill>
                  <a:schemeClr val="accent1">
                    <a:lumMod val="50000"/>
                  </a:schemeClr>
                </a:solidFill>
                <a:uFillTx/>
              </a:rPr>
              <a:t>	</a:t>
            </a:r>
            <a:r>
              <a:rPr lang="zh-CN" altLang="en-US">
                <a:solidFill>
                  <a:schemeClr val="accent1">
                    <a:lumMod val="50000"/>
                  </a:schemeClr>
                </a:solidFill>
                <a:uFillTx/>
              </a:rPr>
              <a:t>的所有信息，并获取它的数量。</a:t>
            </a:r>
            <a:endParaRPr lang="zh-CN" altLang="en-US">
              <a:solidFill>
                <a:schemeClr val="accent1">
                  <a:lumMod val="50000"/>
                </a:schemeClr>
              </a:solidFill>
              <a:uFillTx/>
            </a:endParaRPr>
          </a:p>
          <a:p>
            <a:r>
              <a:rPr lang="en-US" altLang="zh-CN">
                <a:solidFill>
                  <a:schemeClr val="accent1">
                    <a:lumMod val="50000"/>
                  </a:schemeClr>
                </a:solidFill>
                <a:uFillTx/>
              </a:rPr>
              <a:t>	</a:t>
            </a:r>
            <a:r>
              <a:rPr lang="en-US" altLang="zh-CN">
                <a:solidFill>
                  <a:schemeClr val="tx1"/>
                </a:solidFill>
                <a:uFillTx/>
              </a:rPr>
              <a:t>       </a:t>
            </a:r>
            <a:r>
              <a:rPr lang="zh-CN" altLang="en-US">
                <a:solidFill>
                  <a:schemeClr val="tx1"/>
                </a:solidFill>
                <a:uFillTx/>
              </a:rPr>
              <a:t>③：</a:t>
            </a:r>
            <a:r>
              <a:rPr lang="zh-CN" altLang="en-US">
                <a:solidFill>
                  <a:schemeClr val="accent1">
                    <a:lumMod val="50000"/>
                  </a:schemeClr>
                </a:solidFill>
                <a:uFillTx/>
              </a:rPr>
              <a:t>将得到的信息展示在页面上。</a:t>
            </a:r>
            <a:endParaRPr lang="zh-CN" altLang="en-US" u="dotted">
              <a:solidFill>
                <a:schemeClr val="accent1">
                  <a:lumMod val="50000"/>
                </a:schemeClr>
              </a:solidFill>
              <a:uFillTx/>
            </a:endParaRPr>
          </a:p>
          <a:p>
            <a:r>
              <a:rPr lang="en-US" altLang="zh-CN"/>
              <a:t>	</a:t>
            </a:r>
            <a:endParaRPr lang="zh-CN" altLang="en-US"/>
          </a:p>
          <a:p>
            <a:r>
              <a:rPr lang="en-US" altLang="zh-CN"/>
              <a:t>	</a:t>
            </a:r>
            <a:endParaRPr lang="zh-CN" altLang="en-US"/>
          </a:p>
          <a:p>
            <a:r>
              <a:rPr lang="en-US" altLang="zh-CN"/>
              <a:t>		</a:t>
            </a:r>
            <a:endParaRPr lang="en-US" altLang="zh-CN"/>
          </a:p>
        </p:txBody>
      </p:sp>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2390" y="1696085"/>
            <a:ext cx="12047220" cy="5170170"/>
          </a:xfrm>
          <a:prstGeom prst="rect">
            <a:avLst/>
          </a:prstGeom>
        </p:spPr>
      </p:pic>
      <p:sp>
        <p:nvSpPr>
          <p:cNvPr id="4" name="矩形 3"/>
          <p:cNvSpPr/>
          <p:nvPr/>
        </p:nvSpPr>
        <p:spPr>
          <a:xfrm>
            <a:off x="489585" y="265430"/>
            <a:ext cx="7520940" cy="1198880"/>
          </a:xfrm>
          <a:prstGeom prst="rect">
            <a:avLst/>
          </a:prstGeom>
          <a:noFill/>
          <a:ln>
            <a:noFill/>
          </a:ln>
        </p:spPr>
        <p:txBody>
          <a:bodyPr wrap="none" rtlCol="0" anchor="t">
            <a:spAutoFit/>
            <a:scene3d>
              <a:camera prst="isometricOffAxis1Right">
                <a:rot lat="600000" lon="19500000" rev="0"/>
              </a:camera>
              <a:lightRig rig="threePt" dir="t">
                <a:rot lat="0" lon="0" rev="0"/>
              </a:lightRig>
            </a:scene3d>
            <a:sp3d extrusionH="266700" contourW="12700">
              <a:extrusionClr>
                <a:srgbClr val="A7A7A6"/>
              </a:extrusionClr>
              <a:contourClr>
                <a:srgbClr val="BEBCB9"/>
              </a:contourClr>
            </a:sp3d>
          </a:bodyPr>
          <a:p>
            <a:pPr algn="ctr"/>
            <a:r>
              <a:rPr lang="zh-CN" altLang="en-US" sz="7200" b="1">
                <a:ln w="6600">
                  <a:prstDash val="solid"/>
                </a:ln>
                <a:blipFill>
                  <a:blip r:embed="rId2">
                    <a:alphaModFix amt="99000"/>
                  </a:blip>
                  <a:stretch>
                    <a:fillRect/>
                  </a:stretch>
                </a:blipFill>
                <a:effectLst>
                  <a:outerShdw blurRad="63500" dist="342900" dir="7200000" sy="30000" kx="1300200" algn="ctr" rotWithShape="0">
                    <a:prstClr val="black">
                      <a:alpha val="32000"/>
                    </a:prstClr>
                  </a:outerShdw>
                </a:effectLst>
              </a:rPr>
              <a:t>订单</a:t>
            </a:r>
            <a:r>
              <a:rPr lang="zh-CN" altLang="en-US" sz="7200">
                <a:ln w="6600">
                  <a:prstDash val="solid"/>
                </a:ln>
                <a:blipFill>
                  <a:blip r:embed="rId2">
                    <a:alphaModFix amt="99000"/>
                  </a:blip>
                  <a:stretch>
                    <a:fillRect/>
                  </a:stretch>
                </a:blipFill>
                <a:effectLst>
                  <a:outerShdw blurRad="63500" dist="342900" dir="7200000" sy="30000" kx="1300200" algn="ctr" rotWithShape="0">
                    <a:prstClr val="black">
                      <a:alpha val="32000"/>
                    </a:prstClr>
                  </a:outerShdw>
                </a:effectLst>
              </a:rPr>
              <a:t>信息</a:t>
            </a:r>
            <a:r>
              <a:rPr lang="zh-CN" altLang="en-US" sz="7200" b="1">
                <a:ln w="6600">
                  <a:prstDash val="solid"/>
                </a:ln>
                <a:blipFill>
                  <a:blip r:embed="rId2">
                    <a:alphaModFix amt="99000"/>
                  </a:blip>
                  <a:stretch>
                    <a:fillRect/>
                  </a:stretch>
                </a:blipFill>
                <a:effectLst>
                  <a:outerShdw blurRad="63500" dist="342900" dir="7200000" sy="30000" kx="1300200" algn="ctr" rotWithShape="0">
                    <a:prstClr val="black">
                      <a:alpha val="32000"/>
                    </a:prstClr>
                  </a:outerShdw>
                </a:effectLst>
              </a:rPr>
              <a:t>代码展示</a:t>
            </a:r>
            <a:endParaRPr lang="zh-CN" altLang="en-US" sz="7200" b="1">
              <a:ln w="6600">
                <a:prstDash val="solid"/>
              </a:ln>
              <a:blipFill>
                <a:blip r:embed="rId2">
                  <a:alphaModFix amt="99000"/>
                </a:blip>
                <a:stretch>
                  <a:fillRect/>
                </a:stretch>
              </a:blipFill>
              <a:effectLst>
                <a:outerShdw blurRad="63500" dist="342900" dir="7200000" sy="30000" kx="1300200" algn="ctr" rotWithShape="0">
                  <a:prstClr val="black">
                    <a:alpha val="32000"/>
                  </a:prstClr>
                </a:outerShdw>
              </a:effectLst>
            </a:endParaRPr>
          </a:p>
        </p:txBody>
      </p: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882901" y="3240155"/>
            <a:ext cx="377687" cy="377687"/>
          </a:xfrm>
          <a:prstGeom prst="ellipse">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4871969" y="3240156"/>
            <a:ext cx="377687" cy="377687"/>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861037" y="3240156"/>
            <a:ext cx="377687" cy="377687"/>
          </a:xfrm>
          <a:prstGeom prst="ellipse">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850105" y="3240156"/>
            <a:ext cx="377687" cy="377687"/>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 idx="6"/>
            <a:endCxn id="3" idx="2"/>
          </p:cNvCxnSpPr>
          <p:nvPr/>
        </p:nvCxnSpPr>
        <p:spPr>
          <a:xfrm>
            <a:off x="3260588" y="3428999"/>
            <a:ext cx="1611381" cy="1"/>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 idx="6"/>
            <a:endCxn id="4" idx="2"/>
          </p:cNvCxnSpPr>
          <p:nvPr/>
        </p:nvCxnSpPr>
        <p:spPr>
          <a:xfrm>
            <a:off x="5249656" y="3429000"/>
            <a:ext cx="1611381"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4" idx="6"/>
            <a:endCxn id="5" idx="2"/>
          </p:cNvCxnSpPr>
          <p:nvPr/>
        </p:nvCxnSpPr>
        <p:spPr>
          <a:xfrm>
            <a:off x="7238724" y="3429000"/>
            <a:ext cx="1611381"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11" idx="6"/>
            <a:endCxn id="2" idx="2"/>
          </p:cNvCxnSpPr>
          <p:nvPr/>
        </p:nvCxnSpPr>
        <p:spPr>
          <a:xfrm>
            <a:off x="1271125" y="3428998"/>
            <a:ext cx="1611776" cy="1"/>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5" idx="6"/>
            <a:endCxn id="12" idx="2"/>
          </p:cNvCxnSpPr>
          <p:nvPr/>
        </p:nvCxnSpPr>
        <p:spPr>
          <a:xfrm>
            <a:off x="9227792" y="3429000"/>
            <a:ext cx="1693083"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127125" y="3356998"/>
            <a:ext cx="144000" cy="144000"/>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0920875" y="3357000"/>
            <a:ext cx="144000" cy="144000"/>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2892230" y="1849348"/>
            <a:ext cx="1979739" cy="1123670"/>
            <a:chOff x="3071742" y="1392148"/>
            <a:chExt cx="1979739" cy="1123670"/>
          </a:xfrm>
          <a:solidFill>
            <a:srgbClr val="CFAF85"/>
          </a:solidFill>
        </p:grpSpPr>
        <p:sp>
          <p:nvSpPr>
            <p:cNvPr id="14" name="圆角矩形 13"/>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6870366" y="1837917"/>
            <a:ext cx="1979739" cy="1123670"/>
            <a:chOff x="3071742" y="1392148"/>
            <a:chExt cx="1979739" cy="1123670"/>
          </a:xfrm>
          <a:solidFill>
            <a:srgbClr val="CFAF85"/>
          </a:solidFill>
        </p:grpSpPr>
        <p:sp>
          <p:nvSpPr>
            <p:cNvPr id="17" name="圆角矩形 16"/>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flipV="1">
            <a:off x="4890627" y="3860537"/>
            <a:ext cx="1979739" cy="1123670"/>
            <a:chOff x="3071742" y="1392148"/>
            <a:chExt cx="1979739" cy="1123670"/>
          </a:xfrm>
          <a:solidFill>
            <a:srgbClr val="CFAF85"/>
          </a:solidFill>
        </p:grpSpPr>
        <p:sp>
          <p:nvSpPr>
            <p:cNvPr id="20" name="圆角矩形 19"/>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flipV="1">
            <a:off x="8868763" y="3849106"/>
            <a:ext cx="1979739" cy="1123670"/>
            <a:chOff x="3071742" y="1392148"/>
            <a:chExt cx="1979739" cy="1123670"/>
          </a:xfrm>
          <a:solidFill>
            <a:srgbClr val="CFAF85"/>
          </a:solidFill>
        </p:grpSpPr>
        <p:sp>
          <p:nvSpPr>
            <p:cNvPr id="23" name="圆角矩形 22"/>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2904215" y="1884570"/>
            <a:ext cx="775970" cy="368300"/>
          </a:xfrm>
          <a:prstGeom prst="rect">
            <a:avLst/>
          </a:prstGeom>
          <a:noFill/>
        </p:spPr>
        <p:txBody>
          <a:bodyPr wrap="none" rtlCol="0">
            <a:spAutoFit/>
          </a:bodyPr>
          <a:lstStyle/>
          <a:p>
            <a:pPr algn="ctr"/>
            <a:r>
              <a:rPr lang="en-US" altLang="zh-CN" dirty="0" smtClean="0">
                <a:solidFill>
                  <a:schemeClr val="bg1"/>
                </a:solidFill>
                <a:latin typeface="微软雅黑" panose="020B0503020204020204" charset="-122"/>
                <a:ea typeface="微软雅黑" panose="020B0503020204020204" charset="-122"/>
                <a:cs typeface="Microsoft JhengHei Light" panose="020B0304030504040204" pitchFamily="34" charset="-122"/>
              </a:rPr>
              <a:t>2 . 18</a:t>
            </a:r>
            <a:endParaRPr lang="zh-CN" altLang="en-US" dirty="0" smtClean="0">
              <a:solidFill>
                <a:schemeClr val="bg1"/>
              </a:solidFill>
              <a:latin typeface="微软雅黑" panose="020B0503020204020204" charset="-122"/>
              <a:ea typeface="微软雅黑" panose="020B0503020204020204" charset="-122"/>
              <a:cs typeface="Microsoft JhengHei Light" panose="020B0304030504040204" pitchFamily="34" charset="-122"/>
            </a:endParaRPr>
          </a:p>
        </p:txBody>
      </p:sp>
      <p:sp>
        <p:nvSpPr>
          <p:cNvPr id="26" name="文本框 25"/>
          <p:cNvSpPr txBox="1"/>
          <p:nvPr/>
        </p:nvSpPr>
        <p:spPr>
          <a:xfrm>
            <a:off x="6861803" y="1885099"/>
            <a:ext cx="775970" cy="368300"/>
          </a:xfrm>
          <a:prstGeom prst="rect">
            <a:avLst/>
          </a:prstGeom>
          <a:noFill/>
        </p:spPr>
        <p:txBody>
          <a:bodyPr wrap="none" rtlCol="0">
            <a:spAutoFit/>
          </a:bodyPr>
          <a:lstStyle/>
          <a:p>
            <a:pPr algn="ctr"/>
            <a:r>
              <a:rPr lang="en-US" altLang="zh-CN" dirty="0" smtClean="0">
                <a:solidFill>
                  <a:schemeClr val="bg1"/>
                </a:solidFill>
                <a:latin typeface="微软雅黑" panose="020B0503020204020204" charset="-122"/>
                <a:ea typeface="微软雅黑" panose="020B0503020204020204" charset="-122"/>
                <a:cs typeface="Microsoft JhengHei Light" panose="020B0304030504040204" pitchFamily="34" charset="-122"/>
              </a:rPr>
              <a:t>2 . 28 </a:t>
            </a:r>
            <a:endParaRPr lang="zh-CN" altLang="en-US" dirty="0">
              <a:solidFill>
                <a:schemeClr val="bg1"/>
              </a:solidFill>
              <a:latin typeface="微软雅黑" panose="020B0503020204020204" charset="-122"/>
              <a:ea typeface="微软雅黑" panose="020B0503020204020204" charset="-122"/>
              <a:cs typeface="Microsoft JhengHei Light" panose="020B0304030504040204" pitchFamily="34" charset="-122"/>
            </a:endParaRPr>
          </a:p>
        </p:txBody>
      </p:sp>
      <p:sp>
        <p:nvSpPr>
          <p:cNvPr id="27" name="文本框 26"/>
          <p:cNvSpPr txBox="1"/>
          <p:nvPr/>
        </p:nvSpPr>
        <p:spPr>
          <a:xfrm>
            <a:off x="4894470" y="4122268"/>
            <a:ext cx="775970" cy="368300"/>
          </a:xfrm>
          <a:prstGeom prst="rect">
            <a:avLst/>
          </a:prstGeom>
          <a:noFill/>
        </p:spPr>
        <p:txBody>
          <a:bodyPr wrap="none" rtlCol="0">
            <a:spAutoFit/>
          </a:bodyPr>
          <a:lstStyle/>
          <a:p>
            <a:pPr algn="ctr"/>
            <a:r>
              <a:rPr lang="en-US" altLang="zh-CN" dirty="0">
                <a:solidFill>
                  <a:schemeClr val="bg1"/>
                </a:solidFill>
                <a:latin typeface="微软雅黑" panose="020B0503020204020204" charset="-122"/>
                <a:ea typeface="微软雅黑" panose="020B0503020204020204" charset="-122"/>
                <a:cs typeface="Microsoft JhengHei Light" panose="020B0304030504040204" pitchFamily="34" charset="-122"/>
              </a:rPr>
              <a:t>2 . 23 </a:t>
            </a:r>
            <a:endParaRPr lang="en-US" altLang="zh-CN" dirty="0">
              <a:solidFill>
                <a:schemeClr val="bg1"/>
              </a:solidFill>
              <a:latin typeface="微软雅黑" panose="020B0503020204020204" charset="-122"/>
              <a:ea typeface="微软雅黑" panose="020B0503020204020204" charset="-122"/>
              <a:cs typeface="Microsoft JhengHei Light" panose="020B0304030504040204" pitchFamily="34" charset="-122"/>
            </a:endParaRPr>
          </a:p>
        </p:txBody>
      </p:sp>
      <p:sp>
        <p:nvSpPr>
          <p:cNvPr id="28" name="文本框 27"/>
          <p:cNvSpPr txBox="1"/>
          <p:nvPr/>
        </p:nvSpPr>
        <p:spPr>
          <a:xfrm>
            <a:off x="8953452" y="4120040"/>
            <a:ext cx="641985" cy="368300"/>
          </a:xfrm>
          <a:prstGeom prst="rect">
            <a:avLst/>
          </a:prstGeom>
          <a:noFill/>
        </p:spPr>
        <p:txBody>
          <a:bodyPr wrap="none" rtlCol="0">
            <a:spAutoFit/>
          </a:bodyPr>
          <a:lstStyle/>
          <a:p>
            <a:pPr algn="ctr"/>
            <a:r>
              <a:rPr lang="en-US" altLang="zh-CN" dirty="0">
                <a:solidFill>
                  <a:schemeClr val="bg1"/>
                </a:solidFill>
                <a:latin typeface="微软雅黑" panose="020B0503020204020204" charset="-122"/>
                <a:ea typeface="微软雅黑" panose="020B0503020204020204" charset="-122"/>
                <a:cs typeface="Microsoft JhengHei Light" panose="020B0304030504040204" pitchFamily="34" charset="-122"/>
              </a:rPr>
              <a:t>3 . 2</a:t>
            </a:r>
            <a:endParaRPr lang="en-US" altLang="zh-CN" dirty="0">
              <a:solidFill>
                <a:schemeClr val="bg1"/>
              </a:solidFill>
              <a:latin typeface="微软雅黑" panose="020B0503020204020204" charset="-122"/>
              <a:ea typeface="微软雅黑" panose="020B0503020204020204" charset="-122"/>
              <a:cs typeface="Microsoft JhengHei Light" panose="020B0304030504040204" pitchFamily="34" charset="-122"/>
            </a:endParaRPr>
          </a:p>
        </p:txBody>
      </p:sp>
      <p:sp>
        <p:nvSpPr>
          <p:cNvPr id="33" name="等腰三角形 32"/>
          <p:cNvSpPr/>
          <p:nvPr/>
        </p:nvSpPr>
        <p:spPr>
          <a:xfrm rot="5400000" flipH="1">
            <a:off x="-94449" y="2879980"/>
            <a:ext cx="1297029" cy="1118128"/>
          </a:xfrm>
          <a:prstGeom prst="triangle">
            <a:avLst/>
          </a:prstGeom>
          <a:solidFill>
            <a:srgbClr val="7F74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rot="16200000">
            <a:off x="10984422" y="2879980"/>
            <a:ext cx="1297029" cy="1118128"/>
          </a:xfrm>
          <a:prstGeom prst="triangle">
            <a:avLst/>
          </a:prstGeom>
          <a:solidFill>
            <a:srgbClr val="7F74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2920470" y="2252939"/>
            <a:ext cx="1652921" cy="645160"/>
          </a:xfrm>
          <a:prstGeom prst="rect">
            <a:avLst/>
          </a:prstGeom>
          <a:noFill/>
        </p:spPr>
        <p:txBody>
          <a:bodyPr wrap="square" rtlCol="0">
            <a:spAutoFit/>
          </a:bodyPr>
          <a:lstStyle/>
          <a:p>
            <a:r>
              <a:rPr lang="zh-CN" altLang="en-US" sz="1200">
                <a:solidFill>
                  <a:schemeClr val="bg1"/>
                </a:solidFill>
                <a:latin typeface="微软雅黑" panose="020B0503020204020204" charset="-122"/>
                <a:ea typeface="微软雅黑" panose="020B0503020204020204" charset="-122"/>
              </a:rPr>
              <a:t>确立项目目标，整理客户需求。</a:t>
            </a:r>
            <a:endParaRPr lang="zh-CN" altLang="en-US" sz="1200">
              <a:solidFill>
                <a:schemeClr val="bg1"/>
              </a:solidFill>
              <a:latin typeface="微软雅黑" panose="020B0503020204020204" charset="-122"/>
              <a:ea typeface="微软雅黑" panose="020B0503020204020204" charset="-122"/>
            </a:endParaRPr>
          </a:p>
          <a:p>
            <a:endParaRPr lang="zh-CN" altLang="en-US" sz="1200">
              <a:solidFill>
                <a:schemeClr val="bg1"/>
              </a:solidFill>
              <a:latin typeface="微软雅黑" panose="020B0503020204020204" charset="-122"/>
              <a:ea typeface="微软雅黑" panose="020B0503020204020204" charset="-122"/>
            </a:endParaRPr>
          </a:p>
        </p:txBody>
      </p:sp>
      <p:sp>
        <p:nvSpPr>
          <p:cNvPr id="39" name="文本框 38"/>
          <p:cNvSpPr txBox="1"/>
          <p:nvPr/>
        </p:nvSpPr>
        <p:spPr>
          <a:xfrm>
            <a:off x="6861105" y="2253244"/>
            <a:ext cx="1652921" cy="645160"/>
          </a:xfrm>
          <a:prstGeom prst="rect">
            <a:avLst/>
          </a:prstGeom>
          <a:noFill/>
        </p:spPr>
        <p:txBody>
          <a:bodyPr wrap="square" rtlCol="0">
            <a:spAutoFit/>
          </a:bodyPr>
          <a:lstStyle/>
          <a:p>
            <a:r>
              <a:rPr lang="zh-CN" altLang="en-US" sz="1200">
                <a:solidFill>
                  <a:schemeClr val="bg1"/>
                </a:solidFill>
                <a:latin typeface="微软雅黑" panose="020B0503020204020204" charset="-122"/>
                <a:ea typeface="微软雅黑" panose="020B0503020204020204" charset="-122"/>
              </a:rPr>
              <a:t>项目功能已完成，准备演示内容制作</a:t>
            </a:r>
            <a:r>
              <a:rPr lang="en-US" altLang="zh-CN" sz="1200">
                <a:solidFill>
                  <a:schemeClr val="bg1"/>
                </a:solidFill>
                <a:latin typeface="微软雅黑" panose="020B0503020204020204" charset="-122"/>
                <a:ea typeface="微软雅黑" panose="020B0503020204020204" charset="-122"/>
              </a:rPr>
              <a:t>PPT</a:t>
            </a:r>
            <a:endParaRPr lang="zh-CN" altLang="en-US" sz="1200">
              <a:solidFill>
                <a:schemeClr val="bg1"/>
              </a:solidFill>
              <a:latin typeface="微软雅黑" panose="020B0503020204020204" charset="-122"/>
              <a:ea typeface="微软雅黑" panose="020B0503020204020204" charset="-122"/>
            </a:endParaRPr>
          </a:p>
          <a:p>
            <a:endParaRPr lang="zh-CN" altLang="en-US" sz="1200">
              <a:solidFill>
                <a:schemeClr val="bg1"/>
              </a:solidFill>
              <a:latin typeface="微软雅黑" panose="020B0503020204020204" charset="-122"/>
              <a:ea typeface="微软雅黑" panose="020B0503020204020204" charset="-122"/>
            </a:endParaRPr>
          </a:p>
        </p:txBody>
      </p:sp>
      <p:sp>
        <p:nvSpPr>
          <p:cNvPr id="40" name="文本框 39"/>
          <p:cNvSpPr txBox="1"/>
          <p:nvPr/>
        </p:nvSpPr>
        <p:spPr>
          <a:xfrm>
            <a:off x="8896932" y="4490630"/>
            <a:ext cx="1652921" cy="460375"/>
          </a:xfrm>
          <a:prstGeom prst="rect">
            <a:avLst/>
          </a:prstGeom>
          <a:noFill/>
        </p:spPr>
        <p:txBody>
          <a:bodyPr wrap="square" rtlCol="0">
            <a:spAutoFit/>
          </a:bodyPr>
          <a:lstStyle/>
          <a:p>
            <a:r>
              <a:rPr lang="zh-CN" altLang="en-US" sz="1200">
                <a:solidFill>
                  <a:schemeClr val="bg1"/>
                </a:solidFill>
                <a:latin typeface="微软雅黑" panose="020B0503020204020204" charset="-122"/>
                <a:ea typeface="微软雅黑" panose="020B0503020204020204" charset="-122"/>
              </a:rPr>
              <a:t>项目演示。</a:t>
            </a:r>
            <a:endParaRPr lang="zh-CN" altLang="en-US" sz="1200">
              <a:solidFill>
                <a:schemeClr val="bg1"/>
              </a:solidFill>
              <a:latin typeface="微软雅黑" panose="020B0503020204020204" charset="-122"/>
              <a:ea typeface="微软雅黑" panose="020B0503020204020204" charset="-122"/>
            </a:endParaRPr>
          </a:p>
          <a:p>
            <a:endParaRPr lang="zh-CN" altLang="en-US" sz="1200">
              <a:solidFill>
                <a:schemeClr val="bg1"/>
              </a:solidFill>
              <a:latin typeface="微软雅黑" panose="020B0503020204020204" charset="-122"/>
              <a:ea typeface="微软雅黑" panose="020B0503020204020204" charset="-122"/>
            </a:endParaRPr>
          </a:p>
        </p:txBody>
      </p:sp>
      <p:sp>
        <p:nvSpPr>
          <p:cNvPr id="41" name="文本框 40"/>
          <p:cNvSpPr txBox="1"/>
          <p:nvPr/>
        </p:nvSpPr>
        <p:spPr>
          <a:xfrm>
            <a:off x="5053737" y="4483010"/>
            <a:ext cx="1652921" cy="645160"/>
          </a:xfrm>
          <a:prstGeom prst="rect">
            <a:avLst/>
          </a:prstGeom>
          <a:noFill/>
        </p:spPr>
        <p:txBody>
          <a:bodyPr wrap="square" rtlCol="0">
            <a:spAutoFit/>
          </a:bodyPr>
          <a:lstStyle/>
          <a:p>
            <a:r>
              <a:rPr lang="zh-CN" altLang="en-US" sz="1200">
                <a:solidFill>
                  <a:schemeClr val="bg1"/>
                </a:solidFill>
                <a:latin typeface="微软雅黑" panose="020B0503020204020204" charset="-122"/>
                <a:ea typeface="微软雅黑" panose="020B0503020204020204" charset="-122"/>
              </a:rPr>
              <a:t>完成部分功能，如 注册、登录、购物车等。</a:t>
            </a:r>
            <a:endParaRPr lang="zh-CN" altLang="en-US" sz="1200">
              <a:solidFill>
                <a:schemeClr val="bg1"/>
              </a:solidFill>
              <a:latin typeface="微软雅黑" panose="020B0503020204020204" charset="-122"/>
              <a:ea typeface="微软雅黑" panose="020B0503020204020204" charset="-122"/>
            </a:endParaRPr>
          </a:p>
          <a:p>
            <a:endParaRPr lang="zh-CN" altLang="en-US" sz="1200">
              <a:solidFill>
                <a:schemeClr val="bg1"/>
              </a:solidFill>
              <a:latin typeface="微软雅黑" panose="020B0503020204020204" charset="-122"/>
              <a:ea typeface="微软雅黑" panose="020B0503020204020204" charset="-122"/>
            </a:endParaRPr>
          </a:p>
        </p:txBody>
      </p:sp>
      <p:sp>
        <p:nvSpPr>
          <p:cNvPr id="42" name="矩形 41"/>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淘宝店chenying0907 17"/>
          <p:cNvSpPr txBox="1"/>
          <p:nvPr/>
        </p:nvSpPr>
        <p:spPr>
          <a:xfrm>
            <a:off x="275772" y="0"/>
            <a:ext cx="2017486" cy="368300"/>
          </a:xfrm>
          <a:prstGeom prst="rect">
            <a:avLst/>
          </a:prstGeom>
          <a:noFill/>
        </p:spPr>
        <p:txBody>
          <a:bodyPr wrap="square" rtlCol="0">
            <a:spAutoFit/>
          </a:bodyPr>
          <a:lstStyle/>
          <a:p>
            <a:pPr algn="dist">
              <a:buNone/>
            </a:pPr>
            <a:r>
              <a:rPr lang="zh-CN" altLang="en-US" b="1" dirty="0">
                <a:solidFill>
                  <a:srgbClr val="C9A575"/>
                </a:solidFill>
                <a:latin typeface="Arial" panose="020B0604020202020204" pitchFamily="34" charset="0"/>
                <a:ea typeface="微软雅黑" panose="020B0503020204020204" charset="-122"/>
                <a:sym typeface="Arial" panose="020B0604020202020204" pitchFamily="34" charset="0"/>
              </a:rPr>
              <a:t>项目大致进度</a:t>
            </a:r>
            <a:endParaRPr lang="zh-CN" altLang="en-US" b="1"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29180" y="2702432"/>
            <a:ext cx="1032289" cy="1060431"/>
            <a:chOff x="362669" y="3620029"/>
            <a:chExt cx="1061322" cy="1061322"/>
          </a:xfrm>
        </p:grpSpPr>
        <p:sp>
          <p:nvSpPr>
            <p:cNvPr id="3" name="椭圆 2"/>
            <p:cNvSpPr/>
            <p:nvPr/>
          </p:nvSpPr>
          <p:spPr>
            <a:xfrm>
              <a:off x="362669" y="3620029"/>
              <a:ext cx="1061322" cy="1061322"/>
            </a:xfrm>
            <a:prstGeom prst="ellipse">
              <a:avLst/>
            </a:prstGeom>
            <a:noFill/>
            <a:ln w="1905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nvGrpSpPr>
            <p:cNvPr id="4" name="组合 15"/>
            <p:cNvGrpSpPr/>
            <p:nvPr/>
          </p:nvGrpSpPr>
          <p:grpSpPr>
            <a:xfrm>
              <a:off x="483718" y="3741563"/>
              <a:ext cx="819223" cy="818254"/>
              <a:chOff x="4602162" y="361950"/>
              <a:chExt cx="1343026" cy="1341438"/>
            </a:xfrm>
          </p:grpSpPr>
          <p:sp>
            <p:nvSpPr>
              <p:cNvPr id="5" name="Freeform 23"/>
              <p:cNvSpPr>
                <a:spLocks noEditPoints="1"/>
              </p:cNvSpPr>
              <p:nvPr/>
            </p:nvSpPr>
            <p:spPr bwMode="auto">
              <a:xfrm>
                <a:off x="4602162" y="361950"/>
                <a:ext cx="1343026" cy="1341438"/>
              </a:xfrm>
              <a:custGeom>
                <a:avLst/>
                <a:gdLst>
                  <a:gd name="T0" fmla="*/ 0 w 355"/>
                  <a:gd name="T1" fmla="*/ 178 h 355"/>
                  <a:gd name="T2" fmla="*/ 355 w 355"/>
                  <a:gd name="T3" fmla="*/ 178 h 355"/>
                  <a:gd name="T4" fmla="*/ 177 w 355"/>
                  <a:gd name="T5" fmla="*/ 331 h 355"/>
                  <a:gd name="T6" fmla="*/ 24 w 355"/>
                  <a:gd name="T7" fmla="*/ 175 h 355"/>
                  <a:gd name="T8" fmla="*/ 58 w 355"/>
                  <a:gd name="T9" fmla="*/ 192 h 355"/>
                  <a:gd name="T10" fmla="*/ 71 w 355"/>
                  <a:gd name="T11" fmla="*/ 232 h 355"/>
                  <a:gd name="T12" fmla="*/ 95 w 355"/>
                  <a:gd name="T13" fmla="*/ 243 h 355"/>
                  <a:gd name="T14" fmla="*/ 112 w 355"/>
                  <a:gd name="T15" fmla="*/ 315 h 355"/>
                  <a:gd name="T16" fmla="*/ 118 w 355"/>
                  <a:gd name="T17" fmla="*/ 305 h 355"/>
                  <a:gd name="T18" fmla="*/ 146 w 355"/>
                  <a:gd name="T19" fmla="*/ 265 h 355"/>
                  <a:gd name="T20" fmla="*/ 162 w 355"/>
                  <a:gd name="T21" fmla="*/ 222 h 355"/>
                  <a:gd name="T22" fmla="*/ 112 w 355"/>
                  <a:gd name="T23" fmla="*/ 189 h 355"/>
                  <a:gd name="T24" fmla="*/ 66 w 355"/>
                  <a:gd name="T25" fmla="*/ 165 h 355"/>
                  <a:gd name="T26" fmla="*/ 102 w 355"/>
                  <a:gd name="T27" fmla="*/ 154 h 355"/>
                  <a:gd name="T28" fmla="*/ 138 w 355"/>
                  <a:gd name="T29" fmla="*/ 140 h 355"/>
                  <a:gd name="T30" fmla="*/ 119 w 355"/>
                  <a:gd name="T31" fmla="*/ 97 h 355"/>
                  <a:gd name="T32" fmla="*/ 95 w 355"/>
                  <a:gd name="T33" fmla="*/ 109 h 355"/>
                  <a:gd name="T34" fmla="*/ 70 w 355"/>
                  <a:gd name="T35" fmla="*/ 93 h 355"/>
                  <a:gd name="T36" fmla="*/ 85 w 355"/>
                  <a:gd name="T37" fmla="*/ 68 h 355"/>
                  <a:gd name="T38" fmla="*/ 177 w 355"/>
                  <a:gd name="T39" fmla="*/ 25 h 355"/>
                  <a:gd name="T40" fmla="*/ 244 w 355"/>
                  <a:gd name="T41" fmla="*/ 63 h 355"/>
                  <a:gd name="T42" fmla="*/ 236 w 355"/>
                  <a:gd name="T43" fmla="*/ 104 h 355"/>
                  <a:gd name="T44" fmla="*/ 220 w 355"/>
                  <a:gd name="T45" fmla="*/ 110 h 355"/>
                  <a:gd name="T46" fmla="*/ 223 w 355"/>
                  <a:gd name="T47" fmla="*/ 104 h 355"/>
                  <a:gd name="T48" fmla="*/ 215 w 355"/>
                  <a:gd name="T49" fmla="*/ 96 h 355"/>
                  <a:gd name="T50" fmla="*/ 213 w 355"/>
                  <a:gd name="T51" fmla="*/ 94 h 355"/>
                  <a:gd name="T52" fmla="*/ 215 w 355"/>
                  <a:gd name="T53" fmla="*/ 126 h 355"/>
                  <a:gd name="T54" fmla="*/ 192 w 355"/>
                  <a:gd name="T55" fmla="*/ 155 h 355"/>
                  <a:gd name="T56" fmla="*/ 219 w 355"/>
                  <a:gd name="T57" fmla="*/ 138 h 355"/>
                  <a:gd name="T58" fmla="*/ 239 w 355"/>
                  <a:gd name="T59" fmla="*/ 150 h 355"/>
                  <a:gd name="T60" fmla="*/ 261 w 355"/>
                  <a:gd name="T61" fmla="*/ 160 h 355"/>
                  <a:gd name="T62" fmla="*/ 262 w 355"/>
                  <a:gd name="T63" fmla="*/ 159 h 355"/>
                  <a:gd name="T64" fmla="*/ 320 w 355"/>
                  <a:gd name="T65" fmla="*/ 175 h 355"/>
                  <a:gd name="T66" fmla="*/ 330 w 355"/>
                  <a:gd name="T67"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5" h="355">
                    <a:moveTo>
                      <a:pt x="177" y="0"/>
                    </a:moveTo>
                    <a:cubicBezTo>
                      <a:pt x="79" y="0"/>
                      <a:pt x="0" y="80"/>
                      <a:pt x="0" y="178"/>
                    </a:cubicBezTo>
                    <a:cubicBezTo>
                      <a:pt x="0" y="275"/>
                      <a:pt x="79" y="355"/>
                      <a:pt x="177" y="355"/>
                    </a:cubicBezTo>
                    <a:cubicBezTo>
                      <a:pt x="275" y="355"/>
                      <a:pt x="355" y="275"/>
                      <a:pt x="355" y="178"/>
                    </a:cubicBezTo>
                    <a:cubicBezTo>
                      <a:pt x="355" y="80"/>
                      <a:pt x="275" y="0"/>
                      <a:pt x="177" y="0"/>
                    </a:cubicBezTo>
                    <a:close/>
                    <a:moveTo>
                      <a:pt x="177" y="331"/>
                    </a:moveTo>
                    <a:cubicBezTo>
                      <a:pt x="93" y="331"/>
                      <a:pt x="24" y="262"/>
                      <a:pt x="24" y="178"/>
                    </a:cubicBezTo>
                    <a:cubicBezTo>
                      <a:pt x="24" y="177"/>
                      <a:pt x="24" y="176"/>
                      <a:pt x="24" y="175"/>
                    </a:cubicBezTo>
                    <a:cubicBezTo>
                      <a:pt x="46" y="192"/>
                      <a:pt x="46" y="192"/>
                      <a:pt x="46" y="192"/>
                    </a:cubicBezTo>
                    <a:cubicBezTo>
                      <a:pt x="58" y="192"/>
                      <a:pt x="58" y="192"/>
                      <a:pt x="58" y="192"/>
                    </a:cubicBezTo>
                    <a:cubicBezTo>
                      <a:pt x="71" y="205"/>
                      <a:pt x="71" y="205"/>
                      <a:pt x="71" y="205"/>
                    </a:cubicBezTo>
                    <a:cubicBezTo>
                      <a:pt x="71" y="232"/>
                      <a:pt x="71" y="232"/>
                      <a:pt x="71" y="232"/>
                    </a:cubicBezTo>
                    <a:cubicBezTo>
                      <a:pt x="82" y="243"/>
                      <a:pt x="82" y="243"/>
                      <a:pt x="82" y="243"/>
                    </a:cubicBezTo>
                    <a:cubicBezTo>
                      <a:pt x="95" y="243"/>
                      <a:pt x="95" y="243"/>
                      <a:pt x="95" y="243"/>
                    </a:cubicBezTo>
                    <a:cubicBezTo>
                      <a:pt x="95" y="298"/>
                      <a:pt x="95" y="298"/>
                      <a:pt x="95" y="298"/>
                    </a:cubicBezTo>
                    <a:cubicBezTo>
                      <a:pt x="112" y="315"/>
                      <a:pt x="112" y="315"/>
                      <a:pt x="112" y="315"/>
                    </a:cubicBezTo>
                    <a:cubicBezTo>
                      <a:pt x="118" y="315"/>
                      <a:pt x="118" y="315"/>
                      <a:pt x="118" y="315"/>
                    </a:cubicBezTo>
                    <a:cubicBezTo>
                      <a:pt x="118" y="305"/>
                      <a:pt x="118" y="305"/>
                      <a:pt x="118" y="305"/>
                    </a:cubicBezTo>
                    <a:cubicBezTo>
                      <a:pt x="146" y="276"/>
                      <a:pt x="146" y="276"/>
                      <a:pt x="146" y="276"/>
                    </a:cubicBezTo>
                    <a:cubicBezTo>
                      <a:pt x="146" y="265"/>
                      <a:pt x="146" y="265"/>
                      <a:pt x="146" y="265"/>
                    </a:cubicBezTo>
                    <a:cubicBezTo>
                      <a:pt x="162" y="249"/>
                      <a:pt x="162" y="249"/>
                      <a:pt x="162" y="249"/>
                    </a:cubicBezTo>
                    <a:cubicBezTo>
                      <a:pt x="162" y="222"/>
                      <a:pt x="162" y="222"/>
                      <a:pt x="162" y="222"/>
                    </a:cubicBezTo>
                    <a:cubicBezTo>
                      <a:pt x="145" y="222"/>
                      <a:pt x="145" y="222"/>
                      <a:pt x="145" y="222"/>
                    </a:cubicBezTo>
                    <a:cubicBezTo>
                      <a:pt x="112" y="189"/>
                      <a:pt x="112" y="189"/>
                      <a:pt x="112" y="189"/>
                    </a:cubicBezTo>
                    <a:cubicBezTo>
                      <a:pt x="66" y="189"/>
                      <a:pt x="66" y="189"/>
                      <a:pt x="66" y="189"/>
                    </a:cubicBezTo>
                    <a:cubicBezTo>
                      <a:pt x="66" y="165"/>
                      <a:pt x="66" y="165"/>
                      <a:pt x="66" y="165"/>
                    </a:cubicBezTo>
                    <a:cubicBezTo>
                      <a:pt x="102" y="165"/>
                      <a:pt x="102" y="165"/>
                      <a:pt x="102" y="165"/>
                    </a:cubicBezTo>
                    <a:cubicBezTo>
                      <a:pt x="102" y="154"/>
                      <a:pt x="102" y="154"/>
                      <a:pt x="102" y="154"/>
                    </a:cubicBezTo>
                    <a:cubicBezTo>
                      <a:pt x="124" y="154"/>
                      <a:pt x="124" y="154"/>
                      <a:pt x="124" y="154"/>
                    </a:cubicBezTo>
                    <a:cubicBezTo>
                      <a:pt x="138" y="140"/>
                      <a:pt x="138" y="140"/>
                      <a:pt x="138" y="140"/>
                    </a:cubicBezTo>
                    <a:cubicBezTo>
                      <a:pt x="138" y="116"/>
                      <a:pt x="138" y="116"/>
                      <a:pt x="138" y="116"/>
                    </a:cubicBezTo>
                    <a:cubicBezTo>
                      <a:pt x="119" y="97"/>
                      <a:pt x="119" y="97"/>
                      <a:pt x="119" y="97"/>
                    </a:cubicBezTo>
                    <a:cubicBezTo>
                      <a:pt x="95" y="97"/>
                      <a:pt x="95" y="97"/>
                      <a:pt x="95" y="97"/>
                    </a:cubicBezTo>
                    <a:cubicBezTo>
                      <a:pt x="95" y="109"/>
                      <a:pt x="95" y="109"/>
                      <a:pt x="95" y="109"/>
                    </a:cubicBezTo>
                    <a:cubicBezTo>
                      <a:pt x="70" y="109"/>
                      <a:pt x="70" y="109"/>
                      <a:pt x="70" y="109"/>
                    </a:cubicBezTo>
                    <a:cubicBezTo>
                      <a:pt x="70" y="93"/>
                      <a:pt x="70" y="93"/>
                      <a:pt x="70" y="93"/>
                    </a:cubicBezTo>
                    <a:cubicBezTo>
                      <a:pt x="85" y="78"/>
                      <a:pt x="85" y="78"/>
                      <a:pt x="85" y="78"/>
                    </a:cubicBezTo>
                    <a:cubicBezTo>
                      <a:pt x="85" y="68"/>
                      <a:pt x="85" y="68"/>
                      <a:pt x="85" y="68"/>
                    </a:cubicBezTo>
                    <a:cubicBezTo>
                      <a:pt x="71" y="68"/>
                      <a:pt x="71" y="68"/>
                      <a:pt x="71" y="68"/>
                    </a:cubicBezTo>
                    <a:cubicBezTo>
                      <a:pt x="98" y="41"/>
                      <a:pt x="136" y="25"/>
                      <a:pt x="177" y="25"/>
                    </a:cubicBezTo>
                    <a:cubicBezTo>
                      <a:pt x="216" y="25"/>
                      <a:pt x="251" y="39"/>
                      <a:pt x="278" y="63"/>
                    </a:cubicBezTo>
                    <a:cubicBezTo>
                      <a:pt x="244" y="63"/>
                      <a:pt x="244" y="63"/>
                      <a:pt x="244" y="63"/>
                    </a:cubicBezTo>
                    <a:cubicBezTo>
                      <a:pt x="219" y="87"/>
                      <a:pt x="219" y="87"/>
                      <a:pt x="219" y="87"/>
                    </a:cubicBezTo>
                    <a:cubicBezTo>
                      <a:pt x="236" y="104"/>
                      <a:pt x="236" y="104"/>
                      <a:pt x="236" y="104"/>
                    </a:cubicBezTo>
                    <a:cubicBezTo>
                      <a:pt x="225" y="115"/>
                      <a:pt x="225" y="115"/>
                      <a:pt x="225" y="115"/>
                    </a:cubicBezTo>
                    <a:cubicBezTo>
                      <a:pt x="220" y="110"/>
                      <a:pt x="220" y="110"/>
                      <a:pt x="220" y="110"/>
                    </a:cubicBezTo>
                    <a:cubicBezTo>
                      <a:pt x="225" y="106"/>
                      <a:pt x="225" y="106"/>
                      <a:pt x="225" y="106"/>
                    </a:cubicBezTo>
                    <a:cubicBezTo>
                      <a:pt x="223" y="104"/>
                      <a:pt x="223" y="104"/>
                      <a:pt x="223" y="104"/>
                    </a:cubicBezTo>
                    <a:cubicBezTo>
                      <a:pt x="223" y="104"/>
                      <a:pt x="223" y="104"/>
                      <a:pt x="223" y="104"/>
                    </a:cubicBezTo>
                    <a:cubicBezTo>
                      <a:pt x="215" y="96"/>
                      <a:pt x="215" y="96"/>
                      <a:pt x="215" y="96"/>
                    </a:cubicBezTo>
                    <a:cubicBezTo>
                      <a:pt x="215" y="96"/>
                      <a:pt x="215" y="96"/>
                      <a:pt x="215" y="96"/>
                    </a:cubicBezTo>
                    <a:cubicBezTo>
                      <a:pt x="213" y="94"/>
                      <a:pt x="213" y="94"/>
                      <a:pt x="213" y="94"/>
                    </a:cubicBezTo>
                    <a:cubicBezTo>
                      <a:pt x="198" y="109"/>
                      <a:pt x="198" y="109"/>
                      <a:pt x="198" y="109"/>
                    </a:cubicBezTo>
                    <a:cubicBezTo>
                      <a:pt x="215" y="126"/>
                      <a:pt x="215" y="126"/>
                      <a:pt x="215" y="126"/>
                    </a:cubicBezTo>
                    <a:cubicBezTo>
                      <a:pt x="192" y="126"/>
                      <a:pt x="192" y="126"/>
                      <a:pt x="192" y="126"/>
                    </a:cubicBezTo>
                    <a:cubicBezTo>
                      <a:pt x="192" y="155"/>
                      <a:pt x="192" y="155"/>
                      <a:pt x="192" y="155"/>
                    </a:cubicBezTo>
                    <a:cubicBezTo>
                      <a:pt x="219" y="155"/>
                      <a:pt x="219" y="155"/>
                      <a:pt x="219" y="155"/>
                    </a:cubicBezTo>
                    <a:cubicBezTo>
                      <a:pt x="219" y="138"/>
                      <a:pt x="219" y="138"/>
                      <a:pt x="219" y="138"/>
                    </a:cubicBezTo>
                    <a:cubicBezTo>
                      <a:pt x="223" y="134"/>
                      <a:pt x="223" y="134"/>
                      <a:pt x="223" y="134"/>
                    </a:cubicBezTo>
                    <a:cubicBezTo>
                      <a:pt x="239" y="150"/>
                      <a:pt x="239" y="150"/>
                      <a:pt x="239" y="150"/>
                    </a:cubicBezTo>
                    <a:cubicBezTo>
                      <a:pt x="239" y="160"/>
                      <a:pt x="239" y="160"/>
                      <a:pt x="239" y="160"/>
                    </a:cubicBezTo>
                    <a:cubicBezTo>
                      <a:pt x="261" y="160"/>
                      <a:pt x="261" y="160"/>
                      <a:pt x="261" y="160"/>
                    </a:cubicBezTo>
                    <a:cubicBezTo>
                      <a:pt x="262" y="159"/>
                      <a:pt x="262" y="159"/>
                      <a:pt x="262" y="159"/>
                    </a:cubicBezTo>
                    <a:cubicBezTo>
                      <a:pt x="262" y="159"/>
                      <a:pt x="262" y="159"/>
                      <a:pt x="262" y="159"/>
                    </a:cubicBezTo>
                    <a:cubicBezTo>
                      <a:pt x="298" y="196"/>
                      <a:pt x="298" y="196"/>
                      <a:pt x="298" y="196"/>
                    </a:cubicBezTo>
                    <a:cubicBezTo>
                      <a:pt x="320" y="175"/>
                      <a:pt x="320" y="175"/>
                      <a:pt x="320" y="175"/>
                    </a:cubicBezTo>
                    <a:cubicBezTo>
                      <a:pt x="330" y="175"/>
                      <a:pt x="330" y="175"/>
                      <a:pt x="330" y="175"/>
                    </a:cubicBezTo>
                    <a:cubicBezTo>
                      <a:pt x="330" y="176"/>
                      <a:pt x="330" y="177"/>
                      <a:pt x="330" y="178"/>
                    </a:cubicBezTo>
                    <a:cubicBezTo>
                      <a:pt x="330" y="262"/>
                      <a:pt x="262" y="331"/>
                      <a:pt x="177" y="331"/>
                    </a:cubicBez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6" name="Freeform 24"/>
              <p:cNvSpPr/>
              <p:nvPr/>
            </p:nvSpPr>
            <p:spPr bwMode="auto">
              <a:xfrm>
                <a:off x="5056188" y="512763"/>
                <a:ext cx="234950" cy="257175"/>
              </a:xfrm>
              <a:custGeom>
                <a:avLst/>
                <a:gdLst>
                  <a:gd name="T0" fmla="*/ 148 w 148"/>
                  <a:gd name="T1" fmla="*/ 0 h 162"/>
                  <a:gd name="T2" fmla="*/ 0 w 148"/>
                  <a:gd name="T3" fmla="*/ 0 h 162"/>
                  <a:gd name="T4" fmla="*/ 0 w 148"/>
                  <a:gd name="T5" fmla="*/ 100 h 162"/>
                  <a:gd name="T6" fmla="*/ 62 w 148"/>
                  <a:gd name="T7" fmla="*/ 162 h 162"/>
                  <a:gd name="T8" fmla="*/ 88 w 148"/>
                  <a:gd name="T9" fmla="*/ 162 h 162"/>
                  <a:gd name="T10" fmla="*/ 88 w 148"/>
                  <a:gd name="T11" fmla="*/ 119 h 162"/>
                  <a:gd name="T12" fmla="*/ 148 w 148"/>
                  <a:gd name="T13" fmla="*/ 59 h 162"/>
                  <a:gd name="T14" fmla="*/ 148 w 148"/>
                  <a:gd name="T15" fmla="*/ 0 h 1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62">
                    <a:moveTo>
                      <a:pt x="148" y="0"/>
                    </a:moveTo>
                    <a:lnTo>
                      <a:pt x="0" y="0"/>
                    </a:lnTo>
                    <a:lnTo>
                      <a:pt x="0" y="100"/>
                    </a:lnTo>
                    <a:lnTo>
                      <a:pt x="62" y="162"/>
                    </a:lnTo>
                    <a:lnTo>
                      <a:pt x="88" y="162"/>
                    </a:lnTo>
                    <a:lnTo>
                      <a:pt x="88" y="119"/>
                    </a:lnTo>
                    <a:lnTo>
                      <a:pt x="148" y="59"/>
                    </a:lnTo>
                    <a:lnTo>
                      <a:pt x="148" y="0"/>
                    </a:ln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7" name="Freeform 25"/>
              <p:cNvSpPr/>
              <p:nvPr/>
            </p:nvSpPr>
            <p:spPr bwMode="auto">
              <a:xfrm>
                <a:off x="5272088" y="985838"/>
                <a:ext cx="457200" cy="476250"/>
              </a:xfrm>
              <a:custGeom>
                <a:avLst/>
                <a:gdLst>
                  <a:gd name="T0" fmla="*/ 245 w 288"/>
                  <a:gd name="T1" fmla="*/ 97 h 300"/>
                  <a:gd name="T2" fmla="*/ 145 w 288"/>
                  <a:gd name="T3" fmla="*/ 0 h 300"/>
                  <a:gd name="T4" fmla="*/ 145 w 288"/>
                  <a:gd name="T5" fmla="*/ 0 h 300"/>
                  <a:gd name="T6" fmla="*/ 33 w 288"/>
                  <a:gd name="T7" fmla="*/ 0 h 300"/>
                  <a:gd name="T8" fmla="*/ 0 w 288"/>
                  <a:gd name="T9" fmla="*/ 33 h 300"/>
                  <a:gd name="T10" fmla="*/ 0 w 288"/>
                  <a:gd name="T11" fmla="*/ 104 h 300"/>
                  <a:gd name="T12" fmla="*/ 48 w 288"/>
                  <a:gd name="T13" fmla="*/ 152 h 300"/>
                  <a:gd name="T14" fmla="*/ 133 w 288"/>
                  <a:gd name="T15" fmla="*/ 152 h 300"/>
                  <a:gd name="T16" fmla="*/ 133 w 288"/>
                  <a:gd name="T17" fmla="*/ 235 h 300"/>
                  <a:gd name="T18" fmla="*/ 200 w 288"/>
                  <a:gd name="T19" fmla="*/ 300 h 300"/>
                  <a:gd name="T20" fmla="*/ 214 w 288"/>
                  <a:gd name="T21" fmla="*/ 300 h 300"/>
                  <a:gd name="T22" fmla="*/ 214 w 288"/>
                  <a:gd name="T23" fmla="*/ 219 h 300"/>
                  <a:gd name="T24" fmla="*/ 248 w 288"/>
                  <a:gd name="T25" fmla="*/ 188 h 300"/>
                  <a:gd name="T26" fmla="*/ 248 w 288"/>
                  <a:gd name="T27" fmla="*/ 131 h 300"/>
                  <a:gd name="T28" fmla="*/ 264 w 288"/>
                  <a:gd name="T29" fmla="*/ 131 h 300"/>
                  <a:gd name="T30" fmla="*/ 288 w 288"/>
                  <a:gd name="T31" fmla="*/ 107 h 300"/>
                  <a:gd name="T32" fmla="*/ 279 w 288"/>
                  <a:gd name="T33" fmla="*/ 97 h 300"/>
                  <a:gd name="T34" fmla="*/ 245 w 288"/>
                  <a:gd name="T35" fmla="*/ 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300">
                    <a:moveTo>
                      <a:pt x="245" y="97"/>
                    </a:moveTo>
                    <a:lnTo>
                      <a:pt x="145" y="0"/>
                    </a:lnTo>
                    <a:lnTo>
                      <a:pt x="145" y="0"/>
                    </a:lnTo>
                    <a:lnTo>
                      <a:pt x="33" y="0"/>
                    </a:lnTo>
                    <a:lnTo>
                      <a:pt x="0" y="33"/>
                    </a:lnTo>
                    <a:lnTo>
                      <a:pt x="0" y="104"/>
                    </a:lnTo>
                    <a:lnTo>
                      <a:pt x="48" y="152"/>
                    </a:lnTo>
                    <a:lnTo>
                      <a:pt x="133" y="152"/>
                    </a:lnTo>
                    <a:lnTo>
                      <a:pt x="133" y="235"/>
                    </a:lnTo>
                    <a:lnTo>
                      <a:pt x="200" y="300"/>
                    </a:lnTo>
                    <a:lnTo>
                      <a:pt x="214" y="300"/>
                    </a:lnTo>
                    <a:lnTo>
                      <a:pt x="214" y="219"/>
                    </a:lnTo>
                    <a:lnTo>
                      <a:pt x="248" y="188"/>
                    </a:lnTo>
                    <a:lnTo>
                      <a:pt x="248" y="131"/>
                    </a:lnTo>
                    <a:lnTo>
                      <a:pt x="264" y="131"/>
                    </a:lnTo>
                    <a:lnTo>
                      <a:pt x="288" y="107"/>
                    </a:lnTo>
                    <a:lnTo>
                      <a:pt x="279" y="97"/>
                    </a:lnTo>
                    <a:lnTo>
                      <a:pt x="245" y="97"/>
                    </a:ln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8" name="Freeform 26"/>
              <p:cNvSpPr/>
              <p:nvPr/>
            </p:nvSpPr>
            <p:spPr bwMode="auto">
              <a:xfrm>
                <a:off x="5646738" y="1341438"/>
                <a:ext cx="44450" cy="101600"/>
              </a:xfrm>
              <a:custGeom>
                <a:avLst/>
                <a:gdLst>
                  <a:gd name="T0" fmla="*/ 0 w 28"/>
                  <a:gd name="T1" fmla="*/ 64 h 64"/>
                  <a:gd name="T2" fmla="*/ 28 w 28"/>
                  <a:gd name="T3" fmla="*/ 40 h 64"/>
                  <a:gd name="T4" fmla="*/ 28 w 28"/>
                  <a:gd name="T5" fmla="*/ 0 h 64"/>
                  <a:gd name="T6" fmla="*/ 0 w 28"/>
                  <a:gd name="T7" fmla="*/ 0 h 64"/>
                  <a:gd name="T8" fmla="*/ 0 w 28"/>
                  <a:gd name="T9" fmla="*/ 64 h 64"/>
                </a:gdLst>
                <a:ahLst/>
                <a:cxnLst>
                  <a:cxn ang="0">
                    <a:pos x="T0" y="T1"/>
                  </a:cxn>
                  <a:cxn ang="0">
                    <a:pos x="T2" y="T3"/>
                  </a:cxn>
                  <a:cxn ang="0">
                    <a:pos x="T4" y="T5"/>
                  </a:cxn>
                  <a:cxn ang="0">
                    <a:pos x="T6" y="T7"/>
                  </a:cxn>
                  <a:cxn ang="0">
                    <a:pos x="T8" y="T9"/>
                  </a:cxn>
                </a:cxnLst>
                <a:rect l="0" t="0" r="r" b="b"/>
                <a:pathLst>
                  <a:path w="28" h="64">
                    <a:moveTo>
                      <a:pt x="0" y="64"/>
                    </a:moveTo>
                    <a:lnTo>
                      <a:pt x="28" y="40"/>
                    </a:lnTo>
                    <a:lnTo>
                      <a:pt x="28" y="0"/>
                    </a:lnTo>
                    <a:lnTo>
                      <a:pt x="0" y="0"/>
                    </a:lnTo>
                    <a:lnTo>
                      <a:pt x="0" y="64"/>
                    </a:lnTo>
                    <a:close/>
                  </a:path>
                </a:pathLst>
              </a:custGeom>
              <a:solidFill>
                <a:schemeClr val="accent1"/>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grpSp>
      <p:sp>
        <p:nvSpPr>
          <p:cNvPr id="15" name="TextBox 39"/>
          <p:cNvSpPr txBox="1"/>
          <p:nvPr/>
        </p:nvSpPr>
        <p:spPr>
          <a:xfrm>
            <a:off x="1867105" y="2823906"/>
            <a:ext cx="4157818" cy="1045845"/>
          </a:xfrm>
          <a:prstGeom prst="rect">
            <a:avLst/>
          </a:prstGeom>
          <a:noFill/>
        </p:spPr>
        <p:txBody>
          <a:bodyPr wrap="square" lIns="0" tIns="0" rIns="0" bIns="0" rtlCol="0">
            <a:spAutoFit/>
          </a:bodyPr>
          <a:lstStyle/>
          <a:p>
            <a:pPr algn="just"/>
            <a:r>
              <a:rPr lang="zh-CN" altLang="en-US" dirty="0">
                <a:solidFill>
                  <a:schemeClr val="tx1"/>
                </a:solidFill>
                <a:latin typeface="+mn-ea"/>
                <a:cs typeface="+mn-ea"/>
                <a:sym typeface="Arial" panose="020B0604020202020204" pitchFamily="34" charset="0"/>
              </a:rPr>
              <a:t>开发周期</a:t>
            </a:r>
            <a:endParaRPr lang="zh-CN" altLang="en-US" dirty="0">
              <a:solidFill>
                <a:schemeClr val="tx1"/>
              </a:solidFill>
              <a:latin typeface="+mn-ea"/>
              <a:cs typeface="+mn-ea"/>
              <a:sym typeface="Arial" panose="020B0604020202020204" pitchFamily="34" charset="0"/>
            </a:endParaRPr>
          </a:p>
          <a:p>
            <a:pPr algn="just"/>
            <a:r>
              <a:rPr lang="zh-CN" altLang="en-US" dirty="0">
                <a:solidFill>
                  <a:schemeClr val="tx1"/>
                </a:solidFill>
                <a:latin typeface="+mn-ea"/>
                <a:cs typeface="+mn-ea"/>
                <a:sym typeface="Arial" panose="020B0604020202020204" pitchFamily="34" charset="0"/>
              </a:rPr>
              <a:t>      开发该项目从确立项目目标，到最后项目演示共用时两周</a:t>
            </a:r>
            <a:r>
              <a:rPr lang="zh-CN" altLang="en-US" dirty="0">
                <a:solidFill>
                  <a:schemeClr val="tx1"/>
                </a:solidFill>
                <a:latin typeface="Arial" panose="020B0604020202020204" pitchFamily="34" charset="0"/>
                <a:ea typeface="微软雅黑" panose="020B0503020204020204" charset="-122"/>
                <a:sym typeface="Arial" panose="020B0604020202020204" pitchFamily="34" charset="0"/>
              </a:rPr>
              <a:t>。</a:t>
            </a:r>
            <a:endParaRPr lang="zh-CN" altLang="en-US" sz="1400" dirty="0">
              <a:solidFill>
                <a:schemeClr val="bg1">
                  <a:lumMod val="65000"/>
                </a:schemeClr>
              </a:solidFill>
              <a:latin typeface="Arial" panose="020B0604020202020204" pitchFamily="34" charset="0"/>
              <a:ea typeface="微软雅黑" panose="020B0503020204020204" charset="-122"/>
              <a:sym typeface="Arial" panose="020B0604020202020204" pitchFamily="34" charset="0"/>
            </a:endParaRPr>
          </a:p>
          <a:p>
            <a:pPr algn="just"/>
            <a:endParaRPr lang="zh-CN" altLang="en-US" sz="1400" dirty="0">
              <a:solidFill>
                <a:schemeClr val="bg1">
                  <a:lumMod val="65000"/>
                </a:schemeClr>
              </a:solidFill>
              <a:latin typeface="Arial" panose="020B0604020202020204" pitchFamily="34" charset="0"/>
              <a:ea typeface="微软雅黑" panose="020B0503020204020204" charset="-122"/>
              <a:sym typeface="Arial" panose="020B0604020202020204" pitchFamily="34" charset="0"/>
            </a:endParaRPr>
          </a:p>
        </p:txBody>
      </p:sp>
      <p:sp>
        <p:nvSpPr>
          <p:cNvPr id="16" name="TextBox 39"/>
          <p:cNvSpPr txBox="1"/>
          <p:nvPr/>
        </p:nvSpPr>
        <p:spPr>
          <a:xfrm>
            <a:off x="1867105" y="4535382"/>
            <a:ext cx="4157818" cy="1471930"/>
          </a:xfrm>
          <a:prstGeom prst="rect">
            <a:avLst/>
          </a:prstGeom>
          <a:noFill/>
        </p:spPr>
        <p:txBody>
          <a:bodyPr wrap="square" lIns="0" tIns="0" rIns="0" bIns="0" rtlCol="0">
            <a:spAutoFit/>
          </a:bodyPr>
          <a:lstStyle/>
          <a:p>
            <a:pPr algn="just"/>
            <a:r>
              <a:rPr lang="zh-CN" altLang="en-US" dirty="0">
                <a:solidFill>
                  <a:schemeClr val="tx1"/>
                </a:solidFill>
                <a:latin typeface="+mn-ea"/>
                <a:cs typeface="+mn-ea"/>
                <a:sym typeface="Arial" panose="020B0604020202020204" pitchFamily="34" charset="0"/>
              </a:rPr>
              <a:t>开发环境</a:t>
            </a:r>
            <a:endParaRPr lang="zh-CN" altLang="en-US" dirty="0">
              <a:solidFill>
                <a:schemeClr val="tx1"/>
              </a:solidFill>
              <a:latin typeface="+mn-ea"/>
              <a:cs typeface="+mn-ea"/>
              <a:sym typeface="Arial" panose="020B0604020202020204" pitchFamily="34" charset="0"/>
            </a:endParaRPr>
          </a:p>
          <a:p>
            <a:pPr algn="just"/>
            <a:r>
              <a:rPr lang="zh-CN" altLang="en-US" dirty="0">
                <a:solidFill>
                  <a:schemeClr val="tx1"/>
                </a:solidFill>
                <a:latin typeface="+mn-ea"/>
                <a:cs typeface="+mn-ea"/>
                <a:sym typeface="Arial" panose="020B0604020202020204" pitchFamily="34" charset="0"/>
              </a:rPr>
              <a:t>      </a:t>
            </a:r>
            <a:r>
              <a:rPr lang="en-US" altLang="zh-CN" dirty="0">
                <a:solidFill>
                  <a:schemeClr val="tx1"/>
                </a:solidFill>
                <a:latin typeface="+mn-ea"/>
                <a:cs typeface="+mn-ea"/>
                <a:sym typeface="Arial" panose="020B0604020202020204" pitchFamily="34" charset="0"/>
              </a:rPr>
              <a:t>Django</a:t>
            </a:r>
            <a:r>
              <a:rPr lang="zh-CN" altLang="en-US" dirty="0">
                <a:solidFill>
                  <a:schemeClr val="tx1"/>
                </a:solidFill>
                <a:latin typeface="+mn-ea"/>
                <a:cs typeface="+mn-ea"/>
                <a:sym typeface="Arial" panose="020B0604020202020204" pitchFamily="34" charset="0"/>
              </a:rPr>
              <a:t>框架</a:t>
            </a:r>
            <a:endParaRPr lang="en-US" altLang="zh-CN" dirty="0">
              <a:solidFill>
                <a:schemeClr val="tx1"/>
              </a:solidFill>
              <a:latin typeface="+mn-ea"/>
              <a:cs typeface="+mn-ea"/>
              <a:sym typeface="Arial" panose="020B0604020202020204" pitchFamily="34" charset="0"/>
            </a:endParaRPr>
          </a:p>
          <a:p>
            <a:pPr algn="just"/>
            <a:r>
              <a:rPr lang="en-US" altLang="zh-CN" dirty="0">
                <a:solidFill>
                  <a:schemeClr val="tx1"/>
                </a:solidFill>
                <a:latin typeface="+mn-ea"/>
                <a:cs typeface="+mn-ea"/>
                <a:sym typeface="Arial" panose="020B0604020202020204" pitchFamily="34" charset="0"/>
              </a:rPr>
              <a:t>      PyCharm</a:t>
            </a:r>
            <a:r>
              <a:rPr lang="zh-CN" altLang="en-US" dirty="0">
                <a:solidFill>
                  <a:schemeClr val="tx1"/>
                </a:solidFill>
                <a:latin typeface="+mn-ea"/>
                <a:cs typeface="+mn-ea"/>
                <a:sym typeface="Arial" panose="020B0604020202020204" pitchFamily="34" charset="0"/>
              </a:rPr>
              <a:t>解释器</a:t>
            </a:r>
            <a:endParaRPr lang="en-US" altLang="zh-CN" dirty="0">
              <a:solidFill>
                <a:schemeClr val="tx1"/>
              </a:solidFill>
              <a:latin typeface="+mn-ea"/>
              <a:cs typeface="+mn-ea"/>
              <a:sym typeface="Arial" panose="020B0604020202020204" pitchFamily="34" charset="0"/>
            </a:endParaRPr>
          </a:p>
          <a:p>
            <a:pPr algn="just"/>
            <a:r>
              <a:rPr lang="en-US" altLang="zh-CN" dirty="0">
                <a:solidFill>
                  <a:schemeClr val="tx1"/>
                </a:solidFill>
                <a:latin typeface="+mn-ea"/>
                <a:cs typeface="+mn-ea"/>
                <a:sym typeface="Arial" panose="020B0604020202020204" pitchFamily="34" charset="0"/>
              </a:rPr>
              <a:t>      MySql</a:t>
            </a:r>
            <a:r>
              <a:rPr lang="zh-CN" altLang="en-US" dirty="0">
                <a:solidFill>
                  <a:schemeClr val="tx1"/>
                </a:solidFill>
                <a:latin typeface="+mn-ea"/>
                <a:cs typeface="+mn-ea"/>
                <a:sym typeface="Arial" panose="020B0604020202020204" pitchFamily="34" charset="0"/>
              </a:rPr>
              <a:t>数据库</a:t>
            </a:r>
            <a:endParaRPr lang="en-US" altLang="zh-CN" dirty="0">
              <a:solidFill>
                <a:schemeClr val="tx1"/>
              </a:solidFill>
              <a:latin typeface="+mn-ea"/>
              <a:cs typeface="+mn-ea"/>
              <a:sym typeface="Arial" panose="020B0604020202020204" pitchFamily="34" charset="0"/>
            </a:endParaRPr>
          </a:p>
          <a:p>
            <a:pPr algn="just"/>
            <a:r>
              <a:rPr lang="en-US" altLang="zh-CN" dirty="0">
                <a:solidFill>
                  <a:schemeClr val="tx1"/>
                </a:solidFill>
                <a:latin typeface="+mn-ea"/>
                <a:cs typeface="+mn-ea"/>
                <a:sym typeface="Arial" panose="020B0604020202020204" pitchFamily="34" charset="0"/>
              </a:rPr>
              <a:t>      Google Chrome</a:t>
            </a:r>
            <a:r>
              <a:rPr lang="zh-CN" altLang="en-US" dirty="0">
                <a:solidFill>
                  <a:schemeClr val="tx1"/>
                </a:solidFill>
                <a:latin typeface="+mn-ea"/>
                <a:cs typeface="+mn-ea"/>
                <a:sym typeface="Arial" panose="020B0604020202020204" pitchFamily="34" charset="0"/>
              </a:rPr>
              <a:t>浏览器</a:t>
            </a:r>
            <a:endParaRPr lang="en-US" altLang="zh-CN" sz="1600" dirty="0">
              <a:solidFill>
                <a:schemeClr val="bg1">
                  <a:lumMod val="65000"/>
                </a:schemeClr>
              </a:solidFill>
              <a:latin typeface="Arial" panose="020B0604020202020204" pitchFamily="34" charset="0"/>
              <a:ea typeface="微软雅黑" panose="020B0503020204020204" charset="-122"/>
              <a:sym typeface="Arial" panose="020B0604020202020204" pitchFamily="34" charset="0"/>
            </a:endParaRPr>
          </a:p>
          <a:p>
            <a:pPr algn="just"/>
            <a:endParaRPr lang="zh-CN" altLang="en-US" sz="570" dirty="0">
              <a:solidFill>
                <a:schemeClr val="bg1">
                  <a:lumMod val="65000"/>
                </a:schemeClr>
              </a:solidFill>
              <a:latin typeface="Arial" panose="020B0604020202020204" pitchFamily="34" charset="0"/>
              <a:ea typeface="微软雅黑" panose="020B0503020204020204" charset="-122"/>
              <a:sym typeface="Arial" panose="020B0604020202020204" pitchFamily="34" charset="0"/>
            </a:endParaRPr>
          </a:p>
        </p:txBody>
      </p:sp>
      <p:grpSp>
        <p:nvGrpSpPr>
          <p:cNvPr id="18" name="组合 8"/>
          <p:cNvGrpSpPr/>
          <p:nvPr/>
        </p:nvGrpSpPr>
        <p:grpSpPr>
          <a:xfrm>
            <a:off x="6271221" y="879752"/>
            <a:ext cx="5268249" cy="5178837"/>
            <a:chOff x="7195062" y="1168053"/>
            <a:chExt cx="4960780" cy="5446888"/>
          </a:xfrm>
          <a:blipFill dpi="0" rotWithShape="1">
            <a:blip r:embed="rId1"/>
            <a:srcRect/>
            <a:stretch>
              <a:fillRect/>
            </a:stretch>
          </a:blipFill>
        </p:grpSpPr>
        <p:sp>
          <p:nvSpPr>
            <p:cNvPr id="19" name="矩形 18"/>
            <p:cNvSpPr/>
            <p:nvPr/>
          </p:nvSpPr>
          <p:spPr>
            <a:xfrm>
              <a:off x="8915221" y="294253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20" name="矩形 19"/>
            <p:cNvSpPr/>
            <p:nvPr/>
          </p:nvSpPr>
          <p:spPr>
            <a:xfrm>
              <a:off x="7195062" y="116805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21" name="矩形 20"/>
            <p:cNvSpPr/>
            <p:nvPr/>
          </p:nvSpPr>
          <p:spPr>
            <a:xfrm>
              <a:off x="7195062" y="4983353"/>
              <a:ext cx="1538569" cy="16315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22" name="矩形 21"/>
            <p:cNvSpPr/>
            <p:nvPr/>
          </p:nvSpPr>
          <p:spPr>
            <a:xfrm>
              <a:off x="8915221" y="1168053"/>
              <a:ext cx="1538569" cy="16315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23" name="矩形 22"/>
            <p:cNvSpPr/>
            <p:nvPr/>
          </p:nvSpPr>
          <p:spPr>
            <a:xfrm>
              <a:off x="10617273" y="116805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sp>
        <p:nvSpPr>
          <p:cNvPr id="24" name="矩形 23"/>
          <p:cNvSpPr/>
          <p:nvPr/>
        </p:nvSpPr>
        <p:spPr>
          <a:xfrm>
            <a:off x="10010026" y="4498044"/>
            <a:ext cx="1496479" cy="1593664"/>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nvGrpSpPr>
          <p:cNvPr id="26" name="组合 25"/>
          <p:cNvGrpSpPr/>
          <p:nvPr/>
        </p:nvGrpSpPr>
        <p:grpSpPr>
          <a:xfrm>
            <a:off x="588518" y="4321638"/>
            <a:ext cx="1032289" cy="1060431"/>
            <a:chOff x="362669" y="3620029"/>
            <a:chExt cx="1061322" cy="1061322"/>
          </a:xfrm>
        </p:grpSpPr>
        <p:sp>
          <p:nvSpPr>
            <p:cNvPr id="27" name="椭圆 26"/>
            <p:cNvSpPr/>
            <p:nvPr/>
          </p:nvSpPr>
          <p:spPr>
            <a:xfrm>
              <a:off x="362669" y="3620029"/>
              <a:ext cx="1061322" cy="1061322"/>
            </a:xfrm>
            <a:prstGeom prst="ellipse">
              <a:avLst/>
            </a:prstGeom>
            <a:noFill/>
            <a:ln w="1905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nvGrpSpPr>
            <p:cNvPr id="28" name="组合 15"/>
            <p:cNvGrpSpPr/>
            <p:nvPr/>
          </p:nvGrpSpPr>
          <p:grpSpPr>
            <a:xfrm>
              <a:off x="483718" y="3741563"/>
              <a:ext cx="819223" cy="818254"/>
              <a:chOff x="4602162" y="361950"/>
              <a:chExt cx="1343026" cy="1341438"/>
            </a:xfrm>
          </p:grpSpPr>
          <p:sp>
            <p:nvSpPr>
              <p:cNvPr id="29" name="Freeform 23"/>
              <p:cNvSpPr>
                <a:spLocks noEditPoints="1"/>
              </p:cNvSpPr>
              <p:nvPr/>
            </p:nvSpPr>
            <p:spPr bwMode="auto">
              <a:xfrm>
                <a:off x="4602162" y="361950"/>
                <a:ext cx="1343026" cy="1341438"/>
              </a:xfrm>
              <a:custGeom>
                <a:avLst/>
                <a:gdLst>
                  <a:gd name="T0" fmla="*/ 0 w 355"/>
                  <a:gd name="T1" fmla="*/ 178 h 355"/>
                  <a:gd name="T2" fmla="*/ 355 w 355"/>
                  <a:gd name="T3" fmla="*/ 178 h 355"/>
                  <a:gd name="T4" fmla="*/ 177 w 355"/>
                  <a:gd name="T5" fmla="*/ 331 h 355"/>
                  <a:gd name="T6" fmla="*/ 24 w 355"/>
                  <a:gd name="T7" fmla="*/ 175 h 355"/>
                  <a:gd name="T8" fmla="*/ 58 w 355"/>
                  <a:gd name="T9" fmla="*/ 192 h 355"/>
                  <a:gd name="T10" fmla="*/ 71 w 355"/>
                  <a:gd name="T11" fmla="*/ 232 h 355"/>
                  <a:gd name="T12" fmla="*/ 95 w 355"/>
                  <a:gd name="T13" fmla="*/ 243 h 355"/>
                  <a:gd name="T14" fmla="*/ 112 w 355"/>
                  <a:gd name="T15" fmla="*/ 315 h 355"/>
                  <a:gd name="T16" fmla="*/ 118 w 355"/>
                  <a:gd name="T17" fmla="*/ 305 h 355"/>
                  <a:gd name="T18" fmla="*/ 146 w 355"/>
                  <a:gd name="T19" fmla="*/ 265 h 355"/>
                  <a:gd name="T20" fmla="*/ 162 w 355"/>
                  <a:gd name="T21" fmla="*/ 222 h 355"/>
                  <a:gd name="T22" fmla="*/ 112 w 355"/>
                  <a:gd name="T23" fmla="*/ 189 h 355"/>
                  <a:gd name="T24" fmla="*/ 66 w 355"/>
                  <a:gd name="T25" fmla="*/ 165 h 355"/>
                  <a:gd name="T26" fmla="*/ 102 w 355"/>
                  <a:gd name="T27" fmla="*/ 154 h 355"/>
                  <a:gd name="T28" fmla="*/ 138 w 355"/>
                  <a:gd name="T29" fmla="*/ 140 h 355"/>
                  <a:gd name="T30" fmla="*/ 119 w 355"/>
                  <a:gd name="T31" fmla="*/ 97 h 355"/>
                  <a:gd name="T32" fmla="*/ 95 w 355"/>
                  <a:gd name="T33" fmla="*/ 109 h 355"/>
                  <a:gd name="T34" fmla="*/ 70 w 355"/>
                  <a:gd name="T35" fmla="*/ 93 h 355"/>
                  <a:gd name="T36" fmla="*/ 85 w 355"/>
                  <a:gd name="T37" fmla="*/ 68 h 355"/>
                  <a:gd name="T38" fmla="*/ 177 w 355"/>
                  <a:gd name="T39" fmla="*/ 25 h 355"/>
                  <a:gd name="T40" fmla="*/ 244 w 355"/>
                  <a:gd name="T41" fmla="*/ 63 h 355"/>
                  <a:gd name="T42" fmla="*/ 236 w 355"/>
                  <a:gd name="T43" fmla="*/ 104 h 355"/>
                  <a:gd name="T44" fmla="*/ 220 w 355"/>
                  <a:gd name="T45" fmla="*/ 110 h 355"/>
                  <a:gd name="T46" fmla="*/ 223 w 355"/>
                  <a:gd name="T47" fmla="*/ 104 h 355"/>
                  <a:gd name="T48" fmla="*/ 215 w 355"/>
                  <a:gd name="T49" fmla="*/ 96 h 355"/>
                  <a:gd name="T50" fmla="*/ 213 w 355"/>
                  <a:gd name="T51" fmla="*/ 94 h 355"/>
                  <a:gd name="T52" fmla="*/ 215 w 355"/>
                  <a:gd name="T53" fmla="*/ 126 h 355"/>
                  <a:gd name="T54" fmla="*/ 192 w 355"/>
                  <a:gd name="T55" fmla="*/ 155 h 355"/>
                  <a:gd name="T56" fmla="*/ 219 w 355"/>
                  <a:gd name="T57" fmla="*/ 138 h 355"/>
                  <a:gd name="T58" fmla="*/ 239 w 355"/>
                  <a:gd name="T59" fmla="*/ 150 h 355"/>
                  <a:gd name="T60" fmla="*/ 261 w 355"/>
                  <a:gd name="T61" fmla="*/ 160 h 355"/>
                  <a:gd name="T62" fmla="*/ 262 w 355"/>
                  <a:gd name="T63" fmla="*/ 159 h 355"/>
                  <a:gd name="T64" fmla="*/ 320 w 355"/>
                  <a:gd name="T65" fmla="*/ 175 h 355"/>
                  <a:gd name="T66" fmla="*/ 330 w 355"/>
                  <a:gd name="T67"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5" h="355">
                    <a:moveTo>
                      <a:pt x="177" y="0"/>
                    </a:moveTo>
                    <a:cubicBezTo>
                      <a:pt x="79" y="0"/>
                      <a:pt x="0" y="80"/>
                      <a:pt x="0" y="178"/>
                    </a:cubicBezTo>
                    <a:cubicBezTo>
                      <a:pt x="0" y="275"/>
                      <a:pt x="79" y="355"/>
                      <a:pt x="177" y="355"/>
                    </a:cubicBezTo>
                    <a:cubicBezTo>
                      <a:pt x="275" y="355"/>
                      <a:pt x="355" y="275"/>
                      <a:pt x="355" y="178"/>
                    </a:cubicBezTo>
                    <a:cubicBezTo>
                      <a:pt x="355" y="80"/>
                      <a:pt x="275" y="0"/>
                      <a:pt x="177" y="0"/>
                    </a:cubicBezTo>
                    <a:close/>
                    <a:moveTo>
                      <a:pt x="177" y="331"/>
                    </a:moveTo>
                    <a:cubicBezTo>
                      <a:pt x="93" y="331"/>
                      <a:pt x="24" y="262"/>
                      <a:pt x="24" y="178"/>
                    </a:cubicBezTo>
                    <a:cubicBezTo>
                      <a:pt x="24" y="177"/>
                      <a:pt x="24" y="176"/>
                      <a:pt x="24" y="175"/>
                    </a:cubicBezTo>
                    <a:cubicBezTo>
                      <a:pt x="46" y="192"/>
                      <a:pt x="46" y="192"/>
                      <a:pt x="46" y="192"/>
                    </a:cubicBezTo>
                    <a:cubicBezTo>
                      <a:pt x="58" y="192"/>
                      <a:pt x="58" y="192"/>
                      <a:pt x="58" y="192"/>
                    </a:cubicBezTo>
                    <a:cubicBezTo>
                      <a:pt x="71" y="205"/>
                      <a:pt x="71" y="205"/>
                      <a:pt x="71" y="205"/>
                    </a:cubicBezTo>
                    <a:cubicBezTo>
                      <a:pt x="71" y="232"/>
                      <a:pt x="71" y="232"/>
                      <a:pt x="71" y="232"/>
                    </a:cubicBezTo>
                    <a:cubicBezTo>
                      <a:pt x="82" y="243"/>
                      <a:pt x="82" y="243"/>
                      <a:pt x="82" y="243"/>
                    </a:cubicBezTo>
                    <a:cubicBezTo>
                      <a:pt x="95" y="243"/>
                      <a:pt x="95" y="243"/>
                      <a:pt x="95" y="243"/>
                    </a:cubicBezTo>
                    <a:cubicBezTo>
                      <a:pt x="95" y="298"/>
                      <a:pt x="95" y="298"/>
                      <a:pt x="95" y="298"/>
                    </a:cubicBezTo>
                    <a:cubicBezTo>
                      <a:pt x="112" y="315"/>
                      <a:pt x="112" y="315"/>
                      <a:pt x="112" y="315"/>
                    </a:cubicBezTo>
                    <a:cubicBezTo>
                      <a:pt x="118" y="315"/>
                      <a:pt x="118" y="315"/>
                      <a:pt x="118" y="315"/>
                    </a:cubicBezTo>
                    <a:cubicBezTo>
                      <a:pt x="118" y="305"/>
                      <a:pt x="118" y="305"/>
                      <a:pt x="118" y="305"/>
                    </a:cubicBezTo>
                    <a:cubicBezTo>
                      <a:pt x="146" y="276"/>
                      <a:pt x="146" y="276"/>
                      <a:pt x="146" y="276"/>
                    </a:cubicBezTo>
                    <a:cubicBezTo>
                      <a:pt x="146" y="265"/>
                      <a:pt x="146" y="265"/>
                      <a:pt x="146" y="265"/>
                    </a:cubicBezTo>
                    <a:cubicBezTo>
                      <a:pt x="162" y="249"/>
                      <a:pt x="162" y="249"/>
                      <a:pt x="162" y="249"/>
                    </a:cubicBezTo>
                    <a:cubicBezTo>
                      <a:pt x="162" y="222"/>
                      <a:pt x="162" y="222"/>
                      <a:pt x="162" y="222"/>
                    </a:cubicBezTo>
                    <a:cubicBezTo>
                      <a:pt x="145" y="222"/>
                      <a:pt x="145" y="222"/>
                      <a:pt x="145" y="222"/>
                    </a:cubicBezTo>
                    <a:cubicBezTo>
                      <a:pt x="112" y="189"/>
                      <a:pt x="112" y="189"/>
                      <a:pt x="112" y="189"/>
                    </a:cubicBezTo>
                    <a:cubicBezTo>
                      <a:pt x="66" y="189"/>
                      <a:pt x="66" y="189"/>
                      <a:pt x="66" y="189"/>
                    </a:cubicBezTo>
                    <a:cubicBezTo>
                      <a:pt x="66" y="165"/>
                      <a:pt x="66" y="165"/>
                      <a:pt x="66" y="165"/>
                    </a:cubicBezTo>
                    <a:cubicBezTo>
                      <a:pt x="102" y="165"/>
                      <a:pt x="102" y="165"/>
                      <a:pt x="102" y="165"/>
                    </a:cubicBezTo>
                    <a:cubicBezTo>
                      <a:pt x="102" y="154"/>
                      <a:pt x="102" y="154"/>
                      <a:pt x="102" y="154"/>
                    </a:cubicBezTo>
                    <a:cubicBezTo>
                      <a:pt x="124" y="154"/>
                      <a:pt x="124" y="154"/>
                      <a:pt x="124" y="154"/>
                    </a:cubicBezTo>
                    <a:cubicBezTo>
                      <a:pt x="138" y="140"/>
                      <a:pt x="138" y="140"/>
                      <a:pt x="138" y="140"/>
                    </a:cubicBezTo>
                    <a:cubicBezTo>
                      <a:pt x="138" y="116"/>
                      <a:pt x="138" y="116"/>
                      <a:pt x="138" y="116"/>
                    </a:cubicBezTo>
                    <a:cubicBezTo>
                      <a:pt x="119" y="97"/>
                      <a:pt x="119" y="97"/>
                      <a:pt x="119" y="97"/>
                    </a:cubicBezTo>
                    <a:cubicBezTo>
                      <a:pt x="95" y="97"/>
                      <a:pt x="95" y="97"/>
                      <a:pt x="95" y="97"/>
                    </a:cubicBezTo>
                    <a:cubicBezTo>
                      <a:pt x="95" y="109"/>
                      <a:pt x="95" y="109"/>
                      <a:pt x="95" y="109"/>
                    </a:cubicBezTo>
                    <a:cubicBezTo>
                      <a:pt x="70" y="109"/>
                      <a:pt x="70" y="109"/>
                      <a:pt x="70" y="109"/>
                    </a:cubicBezTo>
                    <a:cubicBezTo>
                      <a:pt x="70" y="93"/>
                      <a:pt x="70" y="93"/>
                      <a:pt x="70" y="93"/>
                    </a:cubicBezTo>
                    <a:cubicBezTo>
                      <a:pt x="85" y="78"/>
                      <a:pt x="85" y="78"/>
                      <a:pt x="85" y="78"/>
                    </a:cubicBezTo>
                    <a:cubicBezTo>
                      <a:pt x="85" y="68"/>
                      <a:pt x="85" y="68"/>
                      <a:pt x="85" y="68"/>
                    </a:cubicBezTo>
                    <a:cubicBezTo>
                      <a:pt x="71" y="68"/>
                      <a:pt x="71" y="68"/>
                      <a:pt x="71" y="68"/>
                    </a:cubicBezTo>
                    <a:cubicBezTo>
                      <a:pt x="98" y="41"/>
                      <a:pt x="136" y="25"/>
                      <a:pt x="177" y="25"/>
                    </a:cubicBezTo>
                    <a:cubicBezTo>
                      <a:pt x="216" y="25"/>
                      <a:pt x="251" y="39"/>
                      <a:pt x="278" y="63"/>
                    </a:cubicBezTo>
                    <a:cubicBezTo>
                      <a:pt x="244" y="63"/>
                      <a:pt x="244" y="63"/>
                      <a:pt x="244" y="63"/>
                    </a:cubicBezTo>
                    <a:cubicBezTo>
                      <a:pt x="219" y="87"/>
                      <a:pt x="219" y="87"/>
                      <a:pt x="219" y="87"/>
                    </a:cubicBezTo>
                    <a:cubicBezTo>
                      <a:pt x="236" y="104"/>
                      <a:pt x="236" y="104"/>
                      <a:pt x="236" y="104"/>
                    </a:cubicBezTo>
                    <a:cubicBezTo>
                      <a:pt x="225" y="115"/>
                      <a:pt x="225" y="115"/>
                      <a:pt x="225" y="115"/>
                    </a:cubicBezTo>
                    <a:cubicBezTo>
                      <a:pt x="220" y="110"/>
                      <a:pt x="220" y="110"/>
                      <a:pt x="220" y="110"/>
                    </a:cubicBezTo>
                    <a:cubicBezTo>
                      <a:pt x="225" y="106"/>
                      <a:pt x="225" y="106"/>
                      <a:pt x="225" y="106"/>
                    </a:cubicBezTo>
                    <a:cubicBezTo>
                      <a:pt x="223" y="104"/>
                      <a:pt x="223" y="104"/>
                      <a:pt x="223" y="104"/>
                    </a:cubicBezTo>
                    <a:cubicBezTo>
                      <a:pt x="223" y="104"/>
                      <a:pt x="223" y="104"/>
                      <a:pt x="223" y="104"/>
                    </a:cubicBezTo>
                    <a:cubicBezTo>
                      <a:pt x="215" y="96"/>
                      <a:pt x="215" y="96"/>
                      <a:pt x="215" y="96"/>
                    </a:cubicBezTo>
                    <a:cubicBezTo>
                      <a:pt x="215" y="96"/>
                      <a:pt x="215" y="96"/>
                      <a:pt x="215" y="96"/>
                    </a:cubicBezTo>
                    <a:cubicBezTo>
                      <a:pt x="213" y="94"/>
                      <a:pt x="213" y="94"/>
                      <a:pt x="213" y="94"/>
                    </a:cubicBezTo>
                    <a:cubicBezTo>
                      <a:pt x="198" y="109"/>
                      <a:pt x="198" y="109"/>
                      <a:pt x="198" y="109"/>
                    </a:cubicBezTo>
                    <a:cubicBezTo>
                      <a:pt x="215" y="126"/>
                      <a:pt x="215" y="126"/>
                      <a:pt x="215" y="126"/>
                    </a:cubicBezTo>
                    <a:cubicBezTo>
                      <a:pt x="192" y="126"/>
                      <a:pt x="192" y="126"/>
                      <a:pt x="192" y="126"/>
                    </a:cubicBezTo>
                    <a:cubicBezTo>
                      <a:pt x="192" y="155"/>
                      <a:pt x="192" y="155"/>
                      <a:pt x="192" y="155"/>
                    </a:cubicBezTo>
                    <a:cubicBezTo>
                      <a:pt x="219" y="155"/>
                      <a:pt x="219" y="155"/>
                      <a:pt x="219" y="155"/>
                    </a:cubicBezTo>
                    <a:cubicBezTo>
                      <a:pt x="219" y="138"/>
                      <a:pt x="219" y="138"/>
                      <a:pt x="219" y="138"/>
                    </a:cubicBezTo>
                    <a:cubicBezTo>
                      <a:pt x="223" y="134"/>
                      <a:pt x="223" y="134"/>
                      <a:pt x="223" y="134"/>
                    </a:cubicBezTo>
                    <a:cubicBezTo>
                      <a:pt x="239" y="150"/>
                      <a:pt x="239" y="150"/>
                      <a:pt x="239" y="150"/>
                    </a:cubicBezTo>
                    <a:cubicBezTo>
                      <a:pt x="239" y="160"/>
                      <a:pt x="239" y="160"/>
                      <a:pt x="239" y="160"/>
                    </a:cubicBezTo>
                    <a:cubicBezTo>
                      <a:pt x="261" y="160"/>
                      <a:pt x="261" y="160"/>
                      <a:pt x="261" y="160"/>
                    </a:cubicBezTo>
                    <a:cubicBezTo>
                      <a:pt x="262" y="159"/>
                      <a:pt x="262" y="159"/>
                      <a:pt x="262" y="159"/>
                    </a:cubicBezTo>
                    <a:cubicBezTo>
                      <a:pt x="262" y="159"/>
                      <a:pt x="262" y="159"/>
                      <a:pt x="262" y="159"/>
                    </a:cubicBezTo>
                    <a:cubicBezTo>
                      <a:pt x="298" y="196"/>
                      <a:pt x="298" y="196"/>
                      <a:pt x="298" y="196"/>
                    </a:cubicBezTo>
                    <a:cubicBezTo>
                      <a:pt x="320" y="175"/>
                      <a:pt x="320" y="175"/>
                      <a:pt x="320" y="175"/>
                    </a:cubicBezTo>
                    <a:cubicBezTo>
                      <a:pt x="330" y="175"/>
                      <a:pt x="330" y="175"/>
                      <a:pt x="330" y="175"/>
                    </a:cubicBezTo>
                    <a:cubicBezTo>
                      <a:pt x="330" y="176"/>
                      <a:pt x="330" y="177"/>
                      <a:pt x="330" y="178"/>
                    </a:cubicBezTo>
                    <a:cubicBezTo>
                      <a:pt x="330" y="262"/>
                      <a:pt x="262" y="331"/>
                      <a:pt x="177" y="331"/>
                    </a:cubicBez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30" name="Freeform 24"/>
              <p:cNvSpPr/>
              <p:nvPr/>
            </p:nvSpPr>
            <p:spPr bwMode="auto">
              <a:xfrm>
                <a:off x="5056188" y="512763"/>
                <a:ext cx="234950" cy="257175"/>
              </a:xfrm>
              <a:custGeom>
                <a:avLst/>
                <a:gdLst>
                  <a:gd name="T0" fmla="*/ 148 w 148"/>
                  <a:gd name="T1" fmla="*/ 0 h 162"/>
                  <a:gd name="T2" fmla="*/ 0 w 148"/>
                  <a:gd name="T3" fmla="*/ 0 h 162"/>
                  <a:gd name="T4" fmla="*/ 0 w 148"/>
                  <a:gd name="T5" fmla="*/ 100 h 162"/>
                  <a:gd name="T6" fmla="*/ 62 w 148"/>
                  <a:gd name="T7" fmla="*/ 162 h 162"/>
                  <a:gd name="T8" fmla="*/ 88 w 148"/>
                  <a:gd name="T9" fmla="*/ 162 h 162"/>
                  <a:gd name="T10" fmla="*/ 88 w 148"/>
                  <a:gd name="T11" fmla="*/ 119 h 162"/>
                  <a:gd name="T12" fmla="*/ 148 w 148"/>
                  <a:gd name="T13" fmla="*/ 59 h 162"/>
                  <a:gd name="T14" fmla="*/ 148 w 148"/>
                  <a:gd name="T15" fmla="*/ 0 h 1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62">
                    <a:moveTo>
                      <a:pt x="148" y="0"/>
                    </a:moveTo>
                    <a:lnTo>
                      <a:pt x="0" y="0"/>
                    </a:lnTo>
                    <a:lnTo>
                      <a:pt x="0" y="100"/>
                    </a:lnTo>
                    <a:lnTo>
                      <a:pt x="62" y="162"/>
                    </a:lnTo>
                    <a:lnTo>
                      <a:pt x="88" y="162"/>
                    </a:lnTo>
                    <a:lnTo>
                      <a:pt x="88" y="119"/>
                    </a:lnTo>
                    <a:lnTo>
                      <a:pt x="148" y="59"/>
                    </a:lnTo>
                    <a:lnTo>
                      <a:pt x="148" y="0"/>
                    </a:ln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31" name="Freeform 25"/>
              <p:cNvSpPr/>
              <p:nvPr/>
            </p:nvSpPr>
            <p:spPr bwMode="auto">
              <a:xfrm>
                <a:off x="5272088" y="985838"/>
                <a:ext cx="457200" cy="476250"/>
              </a:xfrm>
              <a:custGeom>
                <a:avLst/>
                <a:gdLst>
                  <a:gd name="T0" fmla="*/ 245 w 288"/>
                  <a:gd name="T1" fmla="*/ 97 h 300"/>
                  <a:gd name="T2" fmla="*/ 145 w 288"/>
                  <a:gd name="T3" fmla="*/ 0 h 300"/>
                  <a:gd name="T4" fmla="*/ 145 w 288"/>
                  <a:gd name="T5" fmla="*/ 0 h 300"/>
                  <a:gd name="T6" fmla="*/ 33 w 288"/>
                  <a:gd name="T7" fmla="*/ 0 h 300"/>
                  <a:gd name="T8" fmla="*/ 0 w 288"/>
                  <a:gd name="T9" fmla="*/ 33 h 300"/>
                  <a:gd name="T10" fmla="*/ 0 w 288"/>
                  <a:gd name="T11" fmla="*/ 104 h 300"/>
                  <a:gd name="T12" fmla="*/ 48 w 288"/>
                  <a:gd name="T13" fmla="*/ 152 h 300"/>
                  <a:gd name="T14" fmla="*/ 133 w 288"/>
                  <a:gd name="T15" fmla="*/ 152 h 300"/>
                  <a:gd name="T16" fmla="*/ 133 w 288"/>
                  <a:gd name="T17" fmla="*/ 235 h 300"/>
                  <a:gd name="T18" fmla="*/ 200 w 288"/>
                  <a:gd name="T19" fmla="*/ 300 h 300"/>
                  <a:gd name="T20" fmla="*/ 214 w 288"/>
                  <a:gd name="T21" fmla="*/ 300 h 300"/>
                  <a:gd name="T22" fmla="*/ 214 w 288"/>
                  <a:gd name="T23" fmla="*/ 219 h 300"/>
                  <a:gd name="T24" fmla="*/ 248 w 288"/>
                  <a:gd name="T25" fmla="*/ 188 h 300"/>
                  <a:gd name="T26" fmla="*/ 248 w 288"/>
                  <a:gd name="T27" fmla="*/ 131 h 300"/>
                  <a:gd name="T28" fmla="*/ 264 w 288"/>
                  <a:gd name="T29" fmla="*/ 131 h 300"/>
                  <a:gd name="T30" fmla="*/ 288 w 288"/>
                  <a:gd name="T31" fmla="*/ 107 h 300"/>
                  <a:gd name="T32" fmla="*/ 279 w 288"/>
                  <a:gd name="T33" fmla="*/ 97 h 300"/>
                  <a:gd name="T34" fmla="*/ 245 w 288"/>
                  <a:gd name="T35" fmla="*/ 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300">
                    <a:moveTo>
                      <a:pt x="245" y="97"/>
                    </a:moveTo>
                    <a:lnTo>
                      <a:pt x="145" y="0"/>
                    </a:lnTo>
                    <a:lnTo>
                      <a:pt x="145" y="0"/>
                    </a:lnTo>
                    <a:lnTo>
                      <a:pt x="33" y="0"/>
                    </a:lnTo>
                    <a:lnTo>
                      <a:pt x="0" y="33"/>
                    </a:lnTo>
                    <a:lnTo>
                      <a:pt x="0" y="104"/>
                    </a:lnTo>
                    <a:lnTo>
                      <a:pt x="48" y="152"/>
                    </a:lnTo>
                    <a:lnTo>
                      <a:pt x="133" y="152"/>
                    </a:lnTo>
                    <a:lnTo>
                      <a:pt x="133" y="235"/>
                    </a:lnTo>
                    <a:lnTo>
                      <a:pt x="200" y="300"/>
                    </a:lnTo>
                    <a:lnTo>
                      <a:pt x="214" y="300"/>
                    </a:lnTo>
                    <a:lnTo>
                      <a:pt x="214" y="219"/>
                    </a:lnTo>
                    <a:lnTo>
                      <a:pt x="248" y="188"/>
                    </a:lnTo>
                    <a:lnTo>
                      <a:pt x="248" y="131"/>
                    </a:lnTo>
                    <a:lnTo>
                      <a:pt x="264" y="131"/>
                    </a:lnTo>
                    <a:lnTo>
                      <a:pt x="288" y="107"/>
                    </a:lnTo>
                    <a:lnTo>
                      <a:pt x="279" y="97"/>
                    </a:lnTo>
                    <a:lnTo>
                      <a:pt x="245" y="97"/>
                    </a:lnTo>
                    <a:close/>
                  </a:path>
                </a:pathLst>
              </a:custGeom>
              <a:solidFill>
                <a:srgbClr val="CFAF85"/>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sp>
            <p:nvSpPr>
              <p:cNvPr id="32" name="Freeform 26"/>
              <p:cNvSpPr/>
              <p:nvPr/>
            </p:nvSpPr>
            <p:spPr bwMode="auto">
              <a:xfrm>
                <a:off x="5646738" y="1341438"/>
                <a:ext cx="44450" cy="101600"/>
              </a:xfrm>
              <a:custGeom>
                <a:avLst/>
                <a:gdLst>
                  <a:gd name="T0" fmla="*/ 0 w 28"/>
                  <a:gd name="T1" fmla="*/ 64 h 64"/>
                  <a:gd name="T2" fmla="*/ 28 w 28"/>
                  <a:gd name="T3" fmla="*/ 40 h 64"/>
                  <a:gd name="T4" fmla="*/ 28 w 28"/>
                  <a:gd name="T5" fmla="*/ 0 h 64"/>
                  <a:gd name="T6" fmla="*/ 0 w 28"/>
                  <a:gd name="T7" fmla="*/ 0 h 64"/>
                  <a:gd name="T8" fmla="*/ 0 w 28"/>
                  <a:gd name="T9" fmla="*/ 64 h 64"/>
                </a:gdLst>
                <a:ahLst/>
                <a:cxnLst>
                  <a:cxn ang="0">
                    <a:pos x="T0" y="T1"/>
                  </a:cxn>
                  <a:cxn ang="0">
                    <a:pos x="T2" y="T3"/>
                  </a:cxn>
                  <a:cxn ang="0">
                    <a:pos x="T4" y="T5"/>
                  </a:cxn>
                  <a:cxn ang="0">
                    <a:pos x="T6" y="T7"/>
                  </a:cxn>
                  <a:cxn ang="0">
                    <a:pos x="T8" y="T9"/>
                  </a:cxn>
                </a:cxnLst>
                <a:rect l="0" t="0" r="r" b="b"/>
                <a:pathLst>
                  <a:path w="28" h="64">
                    <a:moveTo>
                      <a:pt x="0" y="64"/>
                    </a:moveTo>
                    <a:lnTo>
                      <a:pt x="28" y="40"/>
                    </a:lnTo>
                    <a:lnTo>
                      <a:pt x="28" y="0"/>
                    </a:lnTo>
                    <a:lnTo>
                      <a:pt x="0" y="0"/>
                    </a:lnTo>
                    <a:lnTo>
                      <a:pt x="0" y="64"/>
                    </a:lnTo>
                    <a:close/>
                  </a:path>
                </a:pathLst>
              </a:custGeom>
              <a:solidFill>
                <a:schemeClr val="accent1"/>
              </a:solidFill>
              <a:ln w="9525">
                <a:solidFill>
                  <a:srgbClr val="CFAF85"/>
                </a:solidFill>
                <a:round/>
              </a:ln>
            </p:spPr>
            <p:txBody>
              <a:bodyPr vert="horz" wrap="square" lIns="68576" tIns="34288" rIns="68576" bIns="34288" numCol="1" anchor="t" anchorCtr="0" compatLnSpc="1"/>
              <a:lstStyle/>
              <a:p>
                <a:pPr>
                  <a:lnSpc>
                    <a:spcPct val="150000"/>
                  </a:lnSpc>
                </a:pPr>
                <a:endParaRPr lang="zh-CN" altLang="en-US">
                  <a:latin typeface="Arial" panose="020B0604020202020204" pitchFamily="34" charset="0"/>
                  <a:ea typeface="微软雅黑" panose="020B0503020204020204" charset="-122"/>
                  <a:sym typeface="Arial" panose="020B0604020202020204" pitchFamily="34" charset="0"/>
                </a:endParaRPr>
              </a:p>
            </p:txBody>
          </p:sp>
        </p:grpSp>
      </p:grpSp>
      <p:sp>
        <p:nvSpPr>
          <p:cNvPr id="34" name="矩形 33"/>
          <p:cNvSpPr/>
          <p:nvPr/>
        </p:nvSpPr>
        <p:spPr>
          <a:xfrm>
            <a:off x="942431" y="325756"/>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淘宝店chenying0907 17"/>
          <p:cNvSpPr txBox="1"/>
          <p:nvPr/>
        </p:nvSpPr>
        <p:spPr>
          <a:xfrm>
            <a:off x="1056187" y="249555"/>
            <a:ext cx="2017486" cy="521970"/>
          </a:xfrm>
          <a:prstGeom prst="rect">
            <a:avLst/>
          </a:prstGeom>
          <a:noFill/>
        </p:spPr>
        <p:txBody>
          <a:bodyPr wrap="square" rtlCol="0">
            <a:spAutoFit/>
          </a:bodyPr>
          <a:lstStyle/>
          <a:p>
            <a:pPr algn="dist">
              <a:buNone/>
            </a:pPr>
            <a:r>
              <a:rPr lang="zh-CN" altLang="en-US" sz="2800" b="1" dirty="0">
                <a:solidFill>
                  <a:srgbClr val="C9A575"/>
                </a:solidFill>
                <a:latin typeface="Arial" panose="020B0604020202020204" pitchFamily="34" charset="0"/>
                <a:ea typeface="微软雅黑" panose="020B0503020204020204" charset="-122"/>
                <a:sym typeface="Arial" panose="020B0604020202020204" pitchFamily="34" charset="0"/>
              </a:rPr>
              <a:t>项目开发</a:t>
            </a:r>
            <a:endParaRPr lang="zh-CN" altLang="en-US" sz="2800" b="1"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pic>
        <p:nvPicPr>
          <p:cNvPr id="10" name="图片 9" descr="图片8"/>
          <p:cNvPicPr>
            <a:picLocks noChangeAspect="1"/>
          </p:cNvPicPr>
          <p:nvPr/>
        </p:nvPicPr>
        <p:blipFill>
          <a:blip r:embed="rId2"/>
          <a:stretch>
            <a:fillRect/>
          </a:stretch>
        </p:blipFill>
        <p:spPr>
          <a:xfrm>
            <a:off x="506730" y="1066800"/>
            <a:ext cx="1054735" cy="1176655"/>
          </a:xfrm>
          <a:prstGeom prst="rect">
            <a:avLst/>
          </a:prstGeom>
        </p:spPr>
      </p:pic>
      <p:sp>
        <p:nvSpPr>
          <p:cNvPr id="11" name="文本框 10"/>
          <p:cNvSpPr txBox="1"/>
          <p:nvPr/>
        </p:nvSpPr>
        <p:spPr>
          <a:xfrm>
            <a:off x="1569085" y="1228090"/>
            <a:ext cx="3686175" cy="645160"/>
          </a:xfrm>
          <a:prstGeom prst="rect">
            <a:avLst/>
          </a:prstGeom>
          <a:noFill/>
        </p:spPr>
        <p:txBody>
          <a:bodyPr wrap="square" rtlCol="0">
            <a:spAutoFit/>
          </a:bodyPr>
          <a:p>
            <a:r>
              <a:rPr lang="zh-CN" altLang="en-US"/>
              <a:t>开发人员：赵奔</a:t>
            </a:r>
            <a:endParaRPr lang="zh-CN" altLang="en-US"/>
          </a:p>
          <a:p>
            <a:r>
              <a:rPr lang="zh-CN" altLang="en-US"/>
              <a:t>指导老师：彭老师</a:t>
            </a:r>
            <a:endParaRPr lang="zh-CN" altLang="en-US"/>
          </a:p>
        </p:txBody>
      </p:sp>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62" r="96429" b="58276"/>
          <a:stretch>
            <a:fillRect/>
          </a:stretch>
        </p:blipFill>
        <p:spPr>
          <a:xfrm>
            <a:off x="0" y="1730828"/>
            <a:ext cx="435429" cy="3396343"/>
          </a:xfrm>
          <a:prstGeom prst="rect">
            <a:avLst/>
          </a:prstGeom>
        </p:spPr>
      </p:pic>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l="49881" t="-62" b="58276"/>
          <a:stretch>
            <a:fillRect/>
          </a:stretch>
        </p:blipFill>
        <p:spPr>
          <a:xfrm>
            <a:off x="7978140" y="1731010"/>
            <a:ext cx="4213860" cy="3396615"/>
          </a:xfrm>
          <a:prstGeom prst="rect">
            <a:avLst/>
          </a:prstGeom>
        </p:spPr>
      </p:pic>
      <p:sp>
        <p:nvSpPr>
          <p:cNvPr id="4" name="淘宝店chenying0907 17"/>
          <p:cNvSpPr txBox="1"/>
          <p:nvPr/>
        </p:nvSpPr>
        <p:spPr>
          <a:xfrm>
            <a:off x="3289361" y="745943"/>
            <a:ext cx="2306349" cy="398780"/>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总结与心得</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5" name="淘宝店chenying0907 18"/>
          <p:cNvSpPr/>
          <p:nvPr/>
        </p:nvSpPr>
        <p:spPr>
          <a:xfrm>
            <a:off x="733425" y="1731010"/>
            <a:ext cx="7014845" cy="4246245"/>
          </a:xfrm>
          <a:prstGeom prst="rect">
            <a:avLst/>
          </a:prstGeom>
        </p:spPr>
        <p:txBody>
          <a:bodyPr wrap="square">
            <a:spAutoFit/>
          </a:bodyPr>
          <a:lstStyle/>
          <a:p>
            <a:pPr defTabSz="685800">
              <a:lnSpc>
                <a:spcPct val="150000"/>
              </a:lnSpc>
              <a:defRPr/>
            </a:pPr>
            <a:r>
              <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  </a:t>
            </a:r>
            <a:r>
              <a:rPr lang="en-US" altLang="zh-CN"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a:t>
            </a: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在这为期两周的</a:t>
            </a:r>
            <a:r>
              <a:rPr lang="en-US" altLang="zh-CN"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Django</a:t>
            </a: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项目中，我发现了自己许多的问题，也学到了不少东西，下面做以简单总结：</a:t>
            </a:r>
            <a:endPar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一：在做项目的过程中，通常会因为粗心大意出错，例如：单词拼写错误，标点符号是中文格式，所以一定要细心，不能急于求成。</a:t>
            </a:r>
            <a:endPar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二：明明就是老师讲过的东西拿过来不知道是什么，在课后应注重复习，忘记了拿起笔记找一找，问老师，直到明白为止。</a:t>
            </a:r>
            <a:endPar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三：在发现错误之后，应该先找自己的问题出现在哪里，然后找到解决办法，修正错误，而不是以发现有错误就慌了。</a:t>
            </a:r>
            <a:endPar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四：学过的东西用起来还是不够灵活，要参考之前做的例子才能自己写出来。</a:t>
            </a:r>
            <a:endPar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chemeClr val="tx1"/>
                </a:solidFill>
                <a:latin typeface="华文细黑" panose="02010600040101010101" pitchFamily="2" charset="-122"/>
                <a:ea typeface="华文细黑" panose="02010600040101010101" pitchFamily="2" charset="-122"/>
                <a:cs typeface="Arial" panose="020B0604020202020204" pitchFamily="34" charset="0"/>
              </a:rPr>
              <a:t>        五：在做项目之前，应该写出一个大概思路，知道自己下一步应该做什么，不能盲目去做。</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cxnSp>
        <p:nvCxnSpPr>
          <p:cNvPr id="6" name="直接连接符 5"/>
          <p:cNvCxnSpPr/>
          <p:nvPr/>
        </p:nvCxnSpPr>
        <p:spPr>
          <a:xfrm>
            <a:off x="2486660" y="5123180"/>
            <a:ext cx="3509010" cy="4445"/>
          </a:xfrm>
          <a:prstGeom prst="line">
            <a:avLst/>
          </a:prstGeom>
          <a:ln w="28575">
            <a:solidFill>
              <a:srgbClr val="CFAF85">
                <a:alpha val="90000"/>
              </a:srgb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cstate="print">
            <a:extLst>
              <a:ext uri="{28A0092B-C50C-407E-A947-70E740481C1C}">
                <a14:useLocalDpi xmlns:a14="http://schemas.microsoft.com/office/drawing/2010/main" val="0"/>
              </a:ext>
            </a:extLst>
          </a:blip>
          <a:srcRect t="-62" b="15688"/>
          <a:stretch>
            <a:fillRect/>
          </a:stretch>
        </p:blipFill>
        <p:spPr>
          <a:xfrm>
            <a:off x="0" y="0"/>
            <a:ext cx="12192000" cy="6858000"/>
          </a:xfrm>
          <a:prstGeom prst="rect">
            <a:avLst/>
          </a:prstGeom>
        </p:spPr>
      </p:pic>
      <p:sp>
        <p:nvSpPr>
          <p:cNvPr id="20" name="PA_矩形 12"/>
          <p:cNvSpPr/>
          <p:nvPr>
            <p:custDataLst>
              <p:tags r:id="rId2"/>
            </p:custDataLst>
          </p:nvPr>
        </p:nvSpPr>
        <p:spPr>
          <a:xfrm>
            <a:off x="4586514" y="3096220"/>
            <a:ext cx="3062515" cy="923330"/>
          </a:xfrm>
          <a:prstGeom prst="rect">
            <a:avLst/>
          </a:prstGeom>
        </p:spPr>
        <p:txBody>
          <a:bodyPr wrap="square">
            <a:spAutoFit/>
          </a:bodyPr>
          <a:lstStyle/>
          <a:p>
            <a:pPr algn="dist">
              <a:defRPr/>
            </a:pPr>
            <a:r>
              <a:rPr lang="en-US" altLang="zh-CN" sz="5400" kern="0" smtClean="0">
                <a:solidFill>
                  <a:schemeClr val="bg2">
                    <a:lumMod val="25000"/>
                  </a:schemeClr>
                </a:solidFill>
                <a:latin typeface="Arial" panose="020B0604020202020204" pitchFamily="34" charset="0"/>
                <a:ea typeface="微软雅黑" panose="020B0503020204020204" charset="-122"/>
                <a:cs typeface="Arial" panose="020B0604020202020204" pitchFamily="34" charset="0"/>
              </a:rPr>
              <a:t>THANKS</a:t>
            </a:r>
            <a:endParaRPr lang="zh-CN" altLang="en-US" sz="5400" kern="0" dirty="0" smtClean="0">
              <a:solidFill>
                <a:schemeClr val="bg2">
                  <a:lumMod val="25000"/>
                </a:schemeClr>
              </a:solidFill>
              <a:latin typeface="Arial" panose="020B0604020202020204" pitchFamily="34" charset="0"/>
              <a:ea typeface="微软雅黑" panose="020B0503020204020204" charset="-122"/>
              <a:cs typeface="Arial" panose="020B0604020202020204" pitchFamily="34" charset="0"/>
            </a:endParaRPr>
          </a:p>
        </p:txBody>
      </p:sp>
      <p:sp>
        <p:nvSpPr>
          <p:cNvPr id="21" name="PA_矩形 13"/>
          <p:cNvSpPr/>
          <p:nvPr>
            <p:custDataLst>
              <p:tags r:id="rId3"/>
            </p:custDataLst>
          </p:nvPr>
        </p:nvSpPr>
        <p:spPr>
          <a:xfrm>
            <a:off x="3573810" y="3900960"/>
            <a:ext cx="5082480" cy="306705"/>
          </a:xfrm>
          <a:prstGeom prst="rect">
            <a:avLst/>
          </a:prstGeom>
        </p:spPr>
        <p:txBody>
          <a:bodyPr wrap="square">
            <a:spAutoFit/>
          </a:bodyPr>
          <a:lstStyle/>
          <a:p>
            <a:pPr algn="ctr"/>
            <a:r>
              <a:rPr lang="zh-CN" altLang="en-US" sz="1400" dirty="0">
                <a:solidFill>
                  <a:prstClr val="black">
                    <a:lumMod val="75000"/>
                    <a:lumOff val="25000"/>
                  </a:prstClr>
                </a:solidFill>
                <a:latin typeface="Arial" panose="020B0604020202020204" pitchFamily="34" charset="0"/>
                <a:ea typeface="微软雅黑" panose="020B0503020204020204" charset="-122"/>
                <a:cs typeface="Arial" panose="020B0604020202020204" pitchFamily="34" charset="0"/>
              </a:rPr>
              <a:t>Thank you for watching</a:t>
            </a:r>
            <a:endParaRPr lang="zh-CN" altLang="en-US" sz="1400" dirty="0">
              <a:solidFill>
                <a:prstClr val="black">
                  <a:lumMod val="75000"/>
                  <a:lumOff val="25000"/>
                </a:prstClr>
              </a:solidFill>
              <a:latin typeface="Arial" panose="020B0604020202020204" pitchFamily="34" charset="0"/>
              <a:ea typeface="微软雅黑" panose="020B0503020204020204" charset="-122"/>
              <a:cs typeface="Arial" panose="020B0604020202020204" pitchFamily="34" charset="0"/>
            </a:endParaRPr>
          </a:p>
        </p:txBody>
      </p:sp>
      <p:sp>
        <p:nvSpPr>
          <p:cNvPr id="6" name="淘宝店chenying0907 16"/>
          <p:cNvSpPr/>
          <p:nvPr/>
        </p:nvSpPr>
        <p:spPr>
          <a:xfrm>
            <a:off x="5208279" y="2886255"/>
            <a:ext cx="1775442" cy="98027"/>
          </a:xfrm>
          <a:prstGeom prst="rect">
            <a:avLst/>
          </a:prstGeom>
          <a:solidFill>
            <a:srgbClr val="7F7473"/>
          </a:solidFill>
          <a:ln w="12700" cap="flat" cmpd="sng" algn="ctr">
            <a:noFill/>
            <a:prstDash val="solid"/>
            <a:miter lim="800000"/>
          </a:ln>
          <a:effectLst/>
        </p:spPr>
        <p:txBody>
          <a:bodyPr rtlCol="0" anchor="ctr"/>
          <a:lstStyle/>
          <a:p>
            <a:pPr algn="ctr" defTabSz="685800">
              <a:defRPr/>
            </a:pP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l="20714" t="41699" r="16910" b="14569"/>
          <a:stretch>
            <a:fillRect/>
          </a:stretch>
        </p:blipFill>
        <p:spPr>
          <a:xfrm>
            <a:off x="19360" y="1803042"/>
            <a:ext cx="6076640" cy="3580327"/>
          </a:xfrm>
          <a:prstGeom prst="rect">
            <a:avLst/>
          </a:prstGeom>
        </p:spPr>
      </p:pic>
      <p:sp>
        <p:nvSpPr>
          <p:cNvPr id="5" name="淘宝店chenying0907 17"/>
          <p:cNvSpPr txBox="1"/>
          <p:nvPr/>
        </p:nvSpPr>
        <p:spPr>
          <a:xfrm>
            <a:off x="8560897" y="1404137"/>
            <a:ext cx="2306349" cy="521970"/>
          </a:xfrm>
          <a:prstGeom prst="rect">
            <a:avLst/>
          </a:prstGeom>
          <a:noFill/>
        </p:spPr>
        <p:txBody>
          <a:bodyPr wrap="square" rtlCol="0">
            <a:spAutoFit/>
          </a:bodyPr>
          <a:lstStyle/>
          <a:p>
            <a:pPr>
              <a:buNone/>
            </a:pPr>
            <a:r>
              <a:rPr lang="zh-CN" altLang="en-US" sz="2800" dirty="0">
                <a:solidFill>
                  <a:srgbClr val="C9A575"/>
                </a:solidFill>
                <a:latin typeface="Arial" panose="020B0604020202020204" pitchFamily="34" charset="0"/>
                <a:ea typeface="微软雅黑" panose="020B0503020204020204" charset="-122"/>
                <a:sym typeface="Arial" panose="020B0604020202020204" pitchFamily="34" charset="0"/>
              </a:rPr>
              <a:t>项目背景</a:t>
            </a:r>
            <a:endParaRPr lang="zh-CN" altLang="en-US" sz="28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6" name="淘宝店chenying0907 18"/>
          <p:cNvSpPr/>
          <p:nvPr/>
        </p:nvSpPr>
        <p:spPr>
          <a:xfrm>
            <a:off x="7381711" y="1928919"/>
            <a:ext cx="3827972" cy="3553460"/>
          </a:xfrm>
          <a:prstGeom prst="rect">
            <a:avLst/>
          </a:prstGeom>
        </p:spPr>
        <p:txBody>
          <a:bodyPr wrap="square">
            <a:spAutoFit/>
          </a:bodyPr>
          <a:lstStyle/>
          <a:p>
            <a:pPr defTabSz="685800">
              <a:lnSpc>
                <a:spcPct val="150000"/>
              </a:lnSpc>
              <a:defRPr/>
            </a:pPr>
            <a:r>
              <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 </a:t>
            </a:r>
            <a:r>
              <a:rPr lang="en-US" altLang="zh-CN" sz="14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     </a:t>
            </a:r>
            <a:r>
              <a:rPr lang="zh-CN" altLang="en-US" sz="14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在国家大力推进信息化建设的宏观背景下，城市网络基础设施及应用水平均已得到了较大的完善和提升。</a:t>
            </a:r>
            <a:endParaRPr lang="zh-CN" altLang="en-US" sz="14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4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      愈来愈多的商贸服务企业意识到了用现代信息技术改造传统经营方式，用电子商务手段提升管理和服务水平的重要性。已有许多企业在着手计划或已进行自身的电子商务建设，这就有了对商贸服务业电子商务应用平台的迫切需求</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8" name="矩形 7"/>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cstate="print">
            <a:extLst>
              <a:ext uri="{28A0092B-C50C-407E-A947-70E740481C1C}">
                <a14:useLocalDpi xmlns:a14="http://schemas.microsoft.com/office/drawing/2010/main" val="0"/>
              </a:ext>
            </a:extLst>
          </a:blip>
          <a:srcRect t="-62" b="58276"/>
          <a:stretch>
            <a:fillRect/>
          </a:stretch>
        </p:blipFill>
        <p:spPr>
          <a:xfrm>
            <a:off x="-1" y="-14605"/>
            <a:ext cx="12192000" cy="3396343"/>
          </a:xfrm>
          <a:prstGeom prst="rect">
            <a:avLst/>
          </a:prstGeom>
        </p:spPr>
      </p:pic>
      <p:grpSp>
        <p:nvGrpSpPr>
          <p:cNvPr id="8" name="PA_淘宝店chenying0907 15"/>
          <p:cNvGrpSpPr/>
          <p:nvPr>
            <p:custDataLst>
              <p:tags r:id="rId2"/>
            </p:custDataLst>
          </p:nvPr>
        </p:nvGrpSpPr>
        <p:grpSpPr>
          <a:xfrm>
            <a:off x="2749468" y="4240850"/>
            <a:ext cx="2973205" cy="577449"/>
            <a:chOff x="1407886" y="3149756"/>
            <a:chExt cx="3964274" cy="769932"/>
          </a:xfrm>
        </p:grpSpPr>
        <p:sp>
          <p:nvSpPr>
            <p:cNvPr id="9" name="淘宝店chenying0907 16"/>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01</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0" name="淘宝店chenying0907 17"/>
            <p:cNvSpPr txBox="1"/>
            <p:nvPr/>
          </p:nvSpPr>
          <p:spPr>
            <a:xfrm>
              <a:off x="2297028" y="3149756"/>
              <a:ext cx="3075132" cy="531707"/>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数据库设计</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11" name="淘宝店chenying0907 18"/>
            <p:cNvSpPr/>
            <p:nvPr/>
          </p:nvSpPr>
          <p:spPr>
            <a:xfrm>
              <a:off x="2520423" y="3165791"/>
              <a:ext cx="2192520" cy="336973"/>
            </a:xfrm>
            <a:prstGeom prst="rect">
              <a:avLst/>
            </a:prstGeom>
          </p:spPr>
          <p:txBody>
            <a:bodyPr wrap="square">
              <a:spAutoFit/>
            </a:bodyPr>
            <a:lstStyle/>
            <a:p>
              <a:pPr algn="dist" defTabSz="685800">
                <a:defRPr/>
              </a:pPr>
              <a:endPar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grpSp>
      <p:grpSp>
        <p:nvGrpSpPr>
          <p:cNvPr id="12" name="PA_淘宝店chenying0907 19"/>
          <p:cNvGrpSpPr/>
          <p:nvPr>
            <p:custDataLst>
              <p:tags r:id="rId3"/>
            </p:custDataLst>
          </p:nvPr>
        </p:nvGrpSpPr>
        <p:grpSpPr>
          <a:xfrm>
            <a:off x="7259365" y="4133819"/>
            <a:ext cx="2955425" cy="859155"/>
            <a:chOff x="1407886" y="3126049"/>
            <a:chExt cx="3940567" cy="1145540"/>
          </a:xfrm>
        </p:grpSpPr>
        <p:sp>
          <p:nvSpPr>
            <p:cNvPr id="13" name="淘宝店chenying0907 20"/>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02</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4" name="淘宝店chenying0907 21"/>
            <p:cNvSpPr txBox="1"/>
            <p:nvPr/>
          </p:nvSpPr>
          <p:spPr>
            <a:xfrm>
              <a:off x="2273321" y="3126049"/>
              <a:ext cx="3075132" cy="531707"/>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系统、界面设计</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15" name="淘宝店chenying0907 22"/>
            <p:cNvSpPr/>
            <p:nvPr/>
          </p:nvSpPr>
          <p:spPr>
            <a:xfrm>
              <a:off x="2365466" y="3657756"/>
              <a:ext cx="2875280" cy="613833"/>
            </a:xfrm>
            <a:prstGeom prst="rect">
              <a:avLst/>
            </a:prstGeom>
          </p:spPr>
          <p:txBody>
            <a:bodyPr wrap="square">
              <a:spAutoFit/>
            </a:bodyPr>
            <a:lstStyle/>
            <a:p>
              <a:pPr algn="dist" defTabSz="685800">
                <a:defRPr/>
              </a:pPr>
              <a:r>
                <a:rPr lang="en-US" altLang="zh-CN" sz="1200" kern="0" dirty="0">
                  <a:solidFill>
                    <a:srgbClr val="E7E6E6">
                      <a:lumMod val="50000"/>
                    </a:srgbClr>
                  </a:solidFill>
                  <a:latin typeface="新宋体" panose="02010609030101010101" charset="-122"/>
                  <a:ea typeface="新宋体" panose="02010609030101010101" charset="-122"/>
                  <a:cs typeface="Arial" panose="020B0604020202020204" pitchFamily="34" charset="0"/>
                </a:rPr>
                <a:t>System and interface desi</a:t>
              </a:r>
              <a:endParaRPr lang="en-US" altLang="zh-CN" sz="1200" kern="0" dirty="0">
                <a:solidFill>
                  <a:srgbClr val="E7E6E6">
                    <a:lumMod val="50000"/>
                  </a:srgbClr>
                </a:solidFill>
                <a:latin typeface="新宋体" panose="02010609030101010101" charset="-122"/>
                <a:ea typeface="新宋体" panose="02010609030101010101" charset="-122"/>
                <a:cs typeface="Arial" panose="020B0604020202020204" pitchFamily="34" charset="0"/>
              </a:endParaRPr>
            </a:p>
            <a:p>
              <a:pPr algn="dist" defTabSz="685800">
                <a:defRPr/>
              </a:pPr>
              <a:endParaRPr lang="en-US" altLang="zh-CN" sz="1200" kern="0" dirty="0">
                <a:solidFill>
                  <a:srgbClr val="E7E6E6">
                    <a:lumMod val="50000"/>
                  </a:srgbClr>
                </a:solidFill>
                <a:latin typeface="新宋体" panose="02010609030101010101" charset="-122"/>
                <a:ea typeface="新宋体" panose="02010609030101010101" charset="-122"/>
                <a:cs typeface="Arial" panose="020B0604020202020204" pitchFamily="34" charset="0"/>
              </a:endParaRPr>
            </a:p>
          </p:txBody>
        </p:sp>
      </p:grpSp>
      <p:grpSp>
        <p:nvGrpSpPr>
          <p:cNvPr id="16" name="PA_淘宝店chenying0907 23"/>
          <p:cNvGrpSpPr/>
          <p:nvPr>
            <p:custDataLst>
              <p:tags r:id="rId4"/>
            </p:custDataLst>
          </p:nvPr>
        </p:nvGrpSpPr>
        <p:grpSpPr>
          <a:xfrm>
            <a:off x="2767063" y="5224552"/>
            <a:ext cx="2955425" cy="622052"/>
            <a:chOff x="1407886" y="3126049"/>
            <a:chExt cx="3940567" cy="829403"/>
          </a:xfrm>
        </p:grpSpPr>
        <p:sp>
          <p:nvSpPr>
            <p:cNvPr id="17" name="淘宝店chenying0907 24"/>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03</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8" name="淘宝店chenying0907 25"/>
            <p:cNvSpPr txBox="1"/>
            <p:nvPr/>
          </p:nvSpPr>
          <p:spPr>
            <a:xfrm>
              <a:off x="2273321" y="3126049"/>
              <a:ext cx="3075132" cy="531707"/>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功能介绍</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23" name="淘宝店chenying0907 26"/>
            <p:cNvSpPr/>
            <p:nvPr/>
          </p:nvSpPr>
          <p:spPr>
            <a:xfrm>
              <a:off x="2365483" y="3618478"/>
              <a:ext cx="2192520" cy="336974"/>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新宋体" panose="02010609030101010101" charset="-122"/>
                  <a:ea typeface="新宋体" panose="02010609030101010101" charset="-122"/>
                  <a:cs typeface="Arial" panose="020B0604020202020204" pitchFamily="34" charset="0"/>
                </a:rPr>
                <a:t>function Introduction</a:t>
              </a:r>
              <a:endParaRPr lang="en-US" altLang="zh-CN" sz="1050" kern="0" dirty="0">
                <a:solidFill>
                  <a:srgbClr val="E7E6E6">
                    <a:lumMod val="50000"/>
                  </a:srgbClr>
                </a:solidFill>
                <a:latin typeface="新宋体" panose="02010609030101010101" charset="-122"/>
                <a:ea typeface="新宋体" panose="02010609030101010101" charset="-122"/>
                <a:cs typeface="Arial" panose="020B0604020202020204" pitchFamily="34" charset="0"/>
              </a:endParaRPr>
            </a:p>
          </p:txBody>
        </p:sp>
      </p:grpSp>
      <p:grpSp>
        <p:nvGrpSpPr>
          <p:cNvPr id="24" name="PA_淘宝店chenying0907 27"/>
          <p:cNvGrpSpPr/>
          <p:nvPr>
            <p:custDataLst>
              <p:tags r:id="rId5"/>
            </p:custDataLst>
          </p:nvPr>
        </p:nvGrpSpPr>
        <p:grpSpPr>
          <a:xfrm>
            <a:off x="7259365" y="5174711"/>
            <a:ext cx="2955425" cy="626758"/>
            <a:chOff x="1403345" y="3274501"/>
            <a:chExt cx="3940567" cy="835679"/>
          </a:xfrm>
        </p:grpSpPr>
        <p:sp>
          <p:nvSpPr>
            <p:cNvPr id="25" name="淘宝店chenying0907 28"/>
            <p:cNvSpPr/>
            <p:nvPr/>
          </p:nvSpPr>
          <p:spPr>
            <a:xfrm>
              <a:off x="1403345" y="3340923"/>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04</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26" name="淘宝店chenying0907 29"/>
            <p:cNvSpPr txBox="1"/>
            <p:nvPr/>
          </p:nvSpPr>
          <p:spPr>
            <a:xfrm>
              <a:off x="2268780" y="3274501"/>
              <a:ext cx="3075132" cy="531708"/>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核心代码介绍</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27" name="淘宝店chenying0907 30"/>
            <p:cNvSpPr/>
            <p:nvPr/>
          </p:nvSpPr>
          <p:spPr>
            <a:xfrm>
              <a:off x="2360925" y="3767262"/>
              <a:ext cx="2543387" cy="336974"/>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Introduction to core code</a:t>
              </a:r>
              <a:endPar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28" name="PA_淘宝店chenying0907 8"/>
          <p:cNvSpPr/>
          <p:nvPr>
            <p:custDataLst>
              <p:tags r:id="rId6"/>
            </p:custDataLst>
          </p:nvPr>
        </p:nvSpPr>
        <p:spPr>
          <a:xfrm>
            <a:off x="3917424" y="1292935"/>
            <a:ext cx="4080356" cy="782043"/>
          </a:xfrm>
          <a:prstGeom prst="rect">
            <a:avLst/>
          </a:prstGeom>
          <a:noFill/>
          <a:ln w="762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PA_淘宝店chenying0907 10"/>
          <p:cNvSpPr txBox="1"/>
          <p:nvPr>
            <p:custDataLst>
              <p:tags r:id="rId7"/>
            </p:custDataLst>
          </p:nvPr>
        </p:nvSpPr>
        <p:spPr>
          <a:xfrm>
            <a:off x="4111625" y="1454150"/>
            <a:ext cx="3623945" cy="460375"/>
          </a:xfrm>
          <a:prstGeom prst="rect">
            <a:avLst/>
          </a:prstGeom>
          <a:noFill/>
        </p:spPr>
        <p:txBody>
          <a:bodyPr wrap="square" rtlCol="0">
            <a:spAutoFit/>
          </a:bodyPr>
          <a:lstStyle/>
          <a:p>
            <a:pPr algn="dist"/>
            <a:r>
              <a:rPr lang="zh-CN" altLang="en-US" sz="2400" dirty="0">
                <a:solidFill>
                  <a:srgbClr val="7F7473"/>
                </a:solidFill>
                <a:latin typeface="华文细黑" panose="02010600040101010101" pitchFamily="2" charset="-122"/>
                <a:ea typeface="华文细黑" panose="02010600040101010101" pitchFamily="2" charset="-122"/>
              </a:rPr>
              <a:t>天天生鲜</a:t>
            </a:r>
            <a:endParaRPr lang="zh-CN" altLang="en-US" sz="2400" dirty="0">
              <a:solidFill>
                <a:srgbClr val="7F7473"/>
              </a:solidFill>
              <a:latin typeface="华文细黑" panose="02010600040101010101" pitchFamily="2" charset="-122"/>
              <a:ea typeface="华文细黑" panose="02010600040101010101" pitchFamily="2" charset="-122"/>
            </a:endParaRPr>
          </a:p>
        </p:txBody>
      </p:sp>
      <p:sp>
        <p:nvSpPr>
          <p:cNvPr id="4" name="文本框 3"/>
          <p:cNvSpPr txBox="1"/>
          <p:nvPr/>
        </p:nvSpPr>
        <p:spPr>
          <a:xfrm>
            <a:off x="3394710" y="4532630"/>
            <a:ext cx="1516380" cy="245110"/>
          </a:xfrm>
          <a:prstGeom prst="rect">
            <a:avLst/>
          </a:prstGeom>
          <a:noFill/>
        </p:spPr>
        <p:txBody>
          <a:bodyPr wrap="none" rtlCol="0">
            <a:spAutoFit/>
          </a:bodyPr>
          <a:p>
            <a:pPr algn="l"/>
            <a:r>
              <a:rPr lang="zh-CN" altLang="en-US" sz="1000">
                <a:latin typeface="新宋体" panose="02010609030101010101" charset="-122"/>
                <a:ea typeface="新宋体" panose="02010609030101010101" charset="-122"/>
              </a:rPr>
              <a:t>Database introduction</a:t>
            </a:r>
            <a:endParaRPr lang="zh-CN" altLang="en-US" sz="1000">
              <a:latin typeface="新宋体" panose="02010609030101010101" charset="-122"/>
              <a:ea typeface="新宋体" panose="02010609030101010101" charset="-122"/>
            </a:endParaRPr>
          </a:p>
        </p:txBody>
      </p:sp>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t="42260" b="15687"/>
          <a:stretch>
            <a:fillRect/>
          </a:stretch>
        </p:blipFill>
        <p:spPr>
          <a:xfrm>
            <a:off x="0" y="3570515"/>
            <a:ext cx="12192000" cy="3418113"/>
          </a:xfrm>
          <a:prstGeom prst="rect">
            <a:avLst/>
          </a:prstGeom>
        </p:spPr>
      </p:pic>
      <p:grpSp>
        <p:nvGrpSpPr>
          <p:cNvPr id="3" name="PA_淘宝店chenying0907 15"/>
          <p:cNvGrpSpPr/>
          <p:nvPr>
            <p:custDataLst>
              <p:tags r:id="rId2"/>
            </p:custDataLst>
          </p:nvPr>
        </p:nvGrpSpPr>
        <p:grpSpPr>
          <a:xfrm>
            <a:off x="4509993" y="1358857"/>
            <a:ext cx="3172655" cy="759549"/>
            <a:chOff x="1118247" y="3126049"/>
            <a:chExt cx="4230206" cy="1012732"/>
          </a:xfrm>
        </p:grpSpPr>
        <p:sp>
          <p:nvSpPr>
            <p:cNvPr id="4" name="淘宝店chenying0907 16"/>
            <p:cNvSpPr/>
            <p:nvPr/>
          </p:nvSpPr>
          <p:spPr>
            <a:xfrm>
              <a:off x="1118247" y="3184860"/>
              <a:ext cx="1062433" cy="953921"/>
            </a:xfrm>
            <a:prstGeom prst="rect">
              <a:avLst/>
            </a:prstGeom>
            <a:noFill/>
            <a:ln w="12700" cap="flat" cmpd="sng" algn="ctr">
              <a:noFill/>
              <a:prstDash val="solid"/>
              <a:miter lim="800000"/>
            </a:ln>
            <a:effectLst/>
          </p:spPr>
          <p:txBody>
            <a:bodyPr rtlCol="0" anchor="ctr"/>
            <a:lstStyle/>
            <a:p>
              <a:pPr algn="ctr" defTabSz="685800">
                <a:defRPr/>
              </a:pPr>
              <a:endParaRPr lang="zh-CN" altLang="en-US" sz="3600" kern="0" dirty="0">
                <a:solidFill>
                  <a:srgbClr val="CFAF85"/>
                </a:solidFill>
                <a:latin typeface="华文细黑" panose="02010600040101010101" pitchFamily="2" charset="-122"/>
                <a:ea typeface="华文细黑" panose="02010600040101010101" pitchFamily="2" charset="-122"/>
              </a:endParaRPr>
            </a:p>
          </p:txBody>
        </p:sp>
        <p:sp>
          <p:nvSpPr>
            <p:cNvPr id="5" name="淘宝店chenying0907 17"/>
            <p:cNvSpPr txBox="1"/>
            <p:nvPr/>
          </p:nvSpPr>
          <p:spPr>
            <a:xfrm>
              <a:off x="2273321" y="3126049"/>
              <a:ext cx="3075132" cy="613833"/>
            </a:xfrm>
            <a:prstGeom prst="rect">
              <a:avLst/>
            </a:prstGeom>
            <a:noFill/>
          </p:spPr>
          <p:txBody>
            <a:bodyPr wrap="square" rtlCol="0">
              <a:spAutoFit/>
            </a:bodyPr>
            <a:lstStyle/>
            <a:p>
              <a:pPr>
                <a:buNone/>
              </a:pPr>
              <a:r>
                <a:rPr lang="zh-CN" altLang="en-US" sz="2400" dirty="0">
                  <a:solidFill>
                    <a:srgbClr val="C9A575"/>
                  </a:solidFill>
                  <a:latin typeface="Arial" panose="020B0604020202020204" pitchFamily="34" charset="0"/>
                  <a:ea typeface="微软雅黑" panose="020B0503020204020204" charset="-122"/>
                  <a:sym typeface="Arial" panose="020B0604020202020204" pitchFamily="34" charset="0"/>
                </a:rPr>
                <a:t>数据库介绍</a:t>
              </a:r>
              <a:endParaRPr lang="zh-CN" altLang="en-US" sz="24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6" name="淘宝店chenying0907 18"/>
            <p:cNvSpPr/>
            <p:nvPr/>
          </p:nvSpPr>
          <p:spPr>
            <a:xfrm>
              <a:off x="2273100" y="3769516"/>
              <a:ext cx="2777913" cy="367453"/>
            </a:xfrm>
            <a:prstGeom prst="rect">
              <a:avLst/>
            </a:prstGeom>
          </p:spPr>
          <p:txBody>
            <a:bodyPr wrap="square">
              <a:spAutoFit/>
            </a:bodyPr>
            <a:lstStyle/>
            <a:p>
              <a:pPr algn="dist" defTabSz="685800">
                <a:defRPr/>
              </a:pPr>
              <a:r>
                <a:rPr lang="en-US" altLang="zh-CN" sz="120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Database introduction</a:t>
              </a:r>
              <a:endParaRPr lang="en-US" altLang="zh-CN" sz="120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8" name="淘宝店chenying0907 16"/>
          <p:cNvSpPr/>
          <p:nvPr/>
        </p:nvSpPr>
        <p:spPr>
          <a:xfrm>
            <a:off x="4579842" y="1402965"/>
            <a:ext cx="796825" cy="715441"/>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3600" kern="0" smtClean="0">
                <a:solidFill>
                  <a:prstClr val="white"/>
                </a:solidFill>
                <a:latin typeface="华文细黑" panose="02010600040101010101" pitchFamily="2" charset="-122"/>
                <a:ea typeface="华文细黑" panose="02010600040101010101" pitchFamily="2" charset="-122"/>
              </a:rPr>
              <a:t>01</a:t>
            </a: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5493" t="-62" b="15688"/>
          <a:stretch>
            <a:fillRect/>
          </a:stretch>
        </p:blipFill>
        <p:spPr>
          <a:xfrm>
            <a:off x="7637171" y="0"/>
            <a:ext cx="4554829" cy="6858000"/>
          </a:xfrm>
          <a:prstGeom prst="rect">
            <a:avLst/>
          </a:prstGeom>
        </p:spPr>
      </p:pic>
      <p:sp>
        <p:nvSpPr>
          <p:cNvPr id="8" name="矩形 7"/>
          <p:cNvSpPr/>
          <p:nvPr/>
        </p:nvSpPr>
        <p:spPr>
          <a:xfrm>
            <a:off x="7113299" y="424515"/>
            <a:ext cx="1287886" cy="300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7113299" y="629373"/>
            <a:ext cx="1047743" cy="2594770"/>
          </a:xfrm>
          <a:prstGeom prst="rect">
            <a:avLst/>
          </a:prstGeom>
          <a:noFill/>
          <a:ln w="1016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淘宝店chenying0907 17"/>
          <p:cNvSpPr txBox="1"/>
          <p:nvPr/>
        </p:nvSpPr>
        <p:spPr>
          <a:xfrm>
            <a:off x="2536668" y="1726702"/>
            <a:ext cx="2306349" cy="398780"/>
          </a:xfrm>
          <a:prstGeom prst="rect">
            <a:avLst/>
          </a:prstGeom>
          <a:noFill/>
        </p:spPr>
        <p:txBody>
          <a:bodyPr wrap="square" rtlCol="0">
            <a:spAutoFit/>
          </a:bodyPr>
          <a:lstStyle/>
          <a:p>
            <a:pPr>
              <a:buNone/>
            </a:pPr>
            <a:r>
              <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rPr>
              <a:t>数据库介绍</a:t>
            </a:r>
            <a:endParaRPr lang="zh-CN" altLang="en-US" sz="2000"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sp>
        <p:nvSpPr>
          <p:cNvPr id="11" name="淘宝店chenying0907 18"/>
          <p:cNvSpPr/>
          <p:nvPr/>
        </p:nvSpPr>
        <p:spPr>
          <a:xfrm>
            <a:off x="1261110" y="2570480"/>
            <a:ext cx="4449445" cy="3138170"/>
          </a:xfrm>
          <a:prstGeom prst="rect">
            <a:avLst/>
          </a:prstGeom>
        </p:spPr>
        <p:txBody>
          <a:bodyPr wrap="square">
            <a:spAutoFit/>
          </a:bodyPr>
          <a:lstStyle/>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用户表：注册成功的用户信息。</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商品表：存放商品信息。</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购物车表：每个用户加入购物车的商品。</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收货地址表：用户的收货地址。</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轮播图表：首页轮播图和</a:t>
            </a:r>
            <a:r>
              <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logo</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下拉表：用于商品列表的下拉列表。</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订单列表：每次提交的订单。</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订单商品：所有提交的订单内的商品。</a:t>
            </a: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cxnSp>
        <p:nvCxnSpPr>
          <p:cNvPr id="12" name="直接连接符 11"/>
          <p:cNvCxnSpPr/>
          <p:nvPr/>
        </p:nvCxnSpPr>
        <p:spPr>
          <a:xfrm flipV="1">
            <a:off x="2169160" y="5411470"/>
            <a:ext cx="2407920" cy="20955"/>
          </a:xfrm>
          <a:prstGeom prst="line">
            <a:avLst/>
          </a:prstGeom>
          <a:ln w="28575">
            <a:solidFill>
              <a:srgbClr val="CFAF85">
                <a:alpha val="90000"/>
              </a:srgbClr>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charset="-122"/>
              <a:sym typeface="Arial" panose="020B0604020202020204" pitchFamily="34" charset="0"/>
            </a:endParaRPr>
          </a:p>
        </p:txBody>
      </p:sp>
      <p:pic>
        <p:nvPicPr>
          <p:cNvPr id="2" name="图片 1" descr="图片"/>
          <p:cNvPicPr>
            <a:picLocks noChangeAspect="1"/>
          </p:cNvPicPr>
          <p:nvPr/>
        </p:nvPicPr>
        <p:blipFill>
          <a:blip r:embed="rId2"/>
          <a:stretch>
            <a:fillRect/>
          </a:stretch>
        </p:blipFill>
        <p:spPr>
          <a:xfrm>
            <a:off x="5193665" y="424815"/>
            <a:ext cx="4962525" cy="3656965"/>
          </a:xfrm>
          <a:prstGeom prst="rect">
            <a:avLst/>
          </a:prstGeom>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747895" y="1791970"/>
            <a:ext cx="707390" cy="662305"/>
          </a:xfrm>
          <a:prstGeom prst="rect">
            <a:avLst/>
          </a:prstGeom>
        </p:spPr>
      </p:pic>
      <p:pic>
        <p:nvPicPr>
          <p:cNvPr id="3" name="图片 2" descr="图片1"/>
          <p:cNvPicPr>
            <a:picLocks noChangeAspect="1"/>
          </p:cNvPicPr>
          <p:nvPr/>
        </p:nvPicPr>
        <p:blipFill>
          <a:blip r:embed="rId2"/>
          <a:stretch>
            <a:fillRect/>
          </a:stretch>
        </p:blipFill>
        <p:spPr>
          <a:xfrm>
            <a:off x="-1270" y="3715385"/>
            <a:ext cx="12193905" cy="3149600"/>
          </a:xfrm>
          <a:prstGeom prst="rect">
            <a:avLst/>
          </a:prstGeom>
        </p:spPr>
      </p:pic>
      <p:sp>
        <p:nvSpPr>
          <p:cNvPr id="4" name="文本框 3"/>
          <p:cNvSpPr txBox="1"/>
          <p:nvPr/>
        </p:nvSpPr>
        <p:spPr>
          <a:xfrm>
            <a:off x="5570220" y="1791970"/>
            <a:ext cx="2165350" cy="521970"/>
          </a:xfrm>
          <a:prstGeom prst="rect">
            <a:avLst/>
          </a:prstGeom>
          <a:noFill/>
        </p:spPr>
        <p:txBody>
          <a:bodyPr wrap="square" rtlCol="0">
            <a:spAutoFit/>
          </a:bodyPr>
          <a:p>
            <a:r>
              <a:rPr lang="zh-CN" altLang="en-US" sz="2800">
                <a:solidFill>
                  <a:srgbClr val="C9A575"/>
                </a:solidFill>
              </a:rPr>
              <a:t>界面设计</a:t>
            </a:r>
            <a:endParaRPr lang="zh-CN" altLang="en-US" sz="2800">
              <a:solidFill>
                <a:srgbClr val="C9A575"/>
              </a:solidFill>
            </a:endParaRPr>
          </a:p>
        </p:txBody>
      </p:sp>
      <p:sp>
        <p:nvSpPr>
          <p:cNvPr id="5" name="文本框 4"/>
          <p:cNvSpPr txBox="1"/>
          <p:nvPr/>
        </p:nvSpPr>
        <p:spPr>
          <a:xfrm>
            <a:off x="5654675" y="2209165"/>
            <a:ext cx="1795145" cy="245110"/>
          </a:xfrm>
          <a:prstGeom prst="rect">
            <a:avLst/>
          </a:prstGeom>
          <a:noFill/>
        </p:spPr>
        <p:txBody>
          <a:bodyPr wrap="square" rtlCol="0">
            <a:spAutoFit/>
          </a:bodyPr>
          <a:p>
            <a:r>
              <a:rPr lang="en-US" altLang="zh-CN" sz="1000" kern="0" dirty="0">
                <a:solidFill>
                  <a:srgbClr val="E7E6E6">
                    <a:lumMod val="50000"/>
                  </a:srgbClr>
                </a:solidFill>
                <a:latin typeface="新宋体" panose="02010609030101010101" charset="-122"/>
                <a:ea typeface="新宋体" panose="02010609030101010101" charset="-122"/>
                <a:cs typeface="Arial" panose="020B0604020202020204" pitchFamily="34" charset="0"/>
                <a:sym typeface="+mn-ea"/>
              </a:rPr>
              <a:t>System and interface desi</a:t>
            </a:r>
            <a:endParaRPr lang="en-US" altLang="zh-CN" sz="1000" kern="0" dirty="0">
              <a:solidFill>
                <a:srgbClr val="E7E6E6">
                  <a:lumMod val="50000"/>
                </a:srgbClr>
              </a:solidFill>
              <a:latin typeface="新宋体" panose="02010609030101010101" charset="-122"/>
              <a:ea typeface="新宋体" panose="02010609030101010101" charset="-122"/>
              <a:cs typeface="Arial" panose="020B0604020202020204" pitchFamily="34" charset="0"/>
              <a:sym typeface="+mn-ea"/>
            </a:endParaRP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2378" y="2060848"/>
            <a:ext cx="4863582" cy="1728192"/>
          </a:xfrm>
          <a:prstGeom prst="rect">
            <a:avLst/>
          </a:prstGeom>
          <a:solidFill>
            <a:srgbClr val="CFAF85"/>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3" name="矩形 2"/>
          <p:cNvSpPr/>
          <p:nvPr/>
        </p:nvSpPr>
        <p:spPr>
          <a:xfrm>
            <a:off x="6216210" y="4167495"/>
            <a:ext cx="4863582" cy="1728192"/>
          </a:xfrm>
          <a:prstGeom prst="rect">
            <a:avLst/>
          </a:prstGeom>
          <a:solidFill>
            <a:srgbClr val="7F7473"/>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文本框 3"/>
          <p:cNvSpPr txBox="1"/>
          <p:nvPr/>
        </p:nvSpPr>
        <p:spPr>
          <a:xfrm>
            <a:off x="5052897" y="3265820"/>
            <a:ext cx="585417" cy="523220"/>
          </a:xfrm>
          <a:prstGeom prst="rect">
            <a:avLst/>
          </a:prstGeom>
          <a:noFill/>
        </p:spPr>
        <p:txBody>
          <a:bodyPr wrap="none" rtlCol="0">
            <a:spAutoFit/>
          </a:bodyPr>
          <a:lstStyle/>
          <a:p>
            <a:r>
              <a:rPr lang="en-US" altLang="zh-CN" sz="2800" dirty="0">
                <a:solidFill>
                  <a:prstClr val="white"/>
                </a:solidFill>
                <a:latin typeface="Arial" panose="020B0604020202020204" pitchFamily="34" charset="0"/>
                <a:cs typeface="Arial" panose="020B0604020202020204" pitchFamily="34" charset="0"/>
              </a:rPr>
              <a:t>01</a:t>
            </a:r>
            <a:endParaRPr lang="zh-CN" altLang="en-US" sz="2800" dirty="0">
              <a:solidFill>
                <a:prstClr val="white"/>
              </a:solidFill>
              <a:latin typeface="Arial" panose="020B0604020202020204" pitchFamily="34" charset="0"/>
              <a:cs typeface="Arial" panose="020B0604020202020204" pitchFamily="34" charset="0"/>
            </a:endParaRPr>
          </a:p>
        </p:txBody>
      </p:sp>
      <p:sp>
        <p:nvSpPr>
          <p:cNvPr id="5" name="文本框 4"/>
          <p:cNvSpPr txBox="1"/>
          <p:nvPr/>
        </p:nvSpPr>
        <p:spPr>
          <a:xfrm>
            <a:off x="6216149" y="4167223"/>
            <a:ext cx="585417" cy="523220"/>
          </a:xfrm>
          <a:prstGeom prst="rect">
            <a:avLst/>
          </a:prstGeom>
          <a:noFill/>
        </p:spPr>
        <p:txBody>
          <a:bodyPr wrap="none" rtlCol="0">
            <a:spAutoFit/>
          </a:bodyPr>
          <a:lstStyle/>
          <a:p>
            <a:r>
              <a:rPr lang="en-US" altLang="zh-CN" sz="2800" dirty="0">
                <a:solidFill>
                  <a:prstClr val="white"/>
                </a:solidFill>
                <a:latin typeface="Arial" panose="020B0604020202020204" pitchFamily="34" charset="0"/>
                <a:cs typeface="Arial" panose="020B0604020202020204" pitchFamily="34" charset="0"/>
              </a:rPr>
              <a:t>02</a:t>
            </a:r>
            <a:endParaRPr lang="zh-CN" altLang="en-US" sz="2800" dirty="0">
              <a:solidFill>
                <a:prstClr val="white"/>
              </a:solidFill>
              <a:latin typeface="Arial" panose="020B0604020202020204" pitchFamily="34" charset="0"/>
              <a:cs typeface="Arial" panose="020B0604020202020204" pitchFamily="34" charset="0"/>
            </a:endParaRPr>
          </a:p>
        </p:txBody>
      </p:sp>
      <p:sp>
        <p:nvSpPr>
          <p:cNvPr id="6" name="文本框 5"/>
          <p:cNvSpPr txBox="1"/>
          <p:nvPr/>
        </p:nvSpPr>
        <p:spPr>
          <a:xfrm>
            <a:off x="6216149" y="3265820"/>
            <a:ext cx="577850" cy="521970"/>
          </a:xfrm>
          <a:prstGeom prst="rect">
            <a:avLst/>
          </a:prstGeom>
          <a:solidFill>
            <a:srgbClr val="7F7473"/>
          </a:solidFill>
        </p:spPr>
        <p:txBody>
          <a:bodyPr wrap="none" rtlCol="0">
            <a:spAutoFit/>
          </a:bodyPr>
          <a:lstStyle/>
          <a:p>
            <a:r>
              <a:rPr lang="en-US" altLang="zh-CN" sz="2800" dirty="0">
                <a:solidFill>
                  <a:schemeClr val="bg1"/>
                </a:solidFill>
                <a:latin typeface="Arial" panose="020B0604020202020204" pitchFamily="34" charset="0"/>
                <a:cs typeface="Arial" panose="020B0604020202020204" pitchFamily="34" charset="0"/>
              </a:rPr>
              <a:t>03</a:t>
            </a:r>
            <a:endParaRPr lang="zh-CN" altLang="en-US" sz="2800" dirty="0">
              <a:solidFill>
                <a:schemeClr val="bg1"/>
              </a:solidFill>
              <a:latin typeface="Arial" panose="020B0604020202020204" pitchFamily="34" charset="0"/>
              <a:cs typeface="Arial" panose="020B0604020202020204" pitchFamily="34" charset="0"/>
            </a:endParaRPr>
          </a:p>
        </p:txBody>
      </p:sp>
      <p:sp>
        <p:nvSpPr>
          <p:cNvPr id="8" name="文本框 7"/>
          <p:cNvSpPr txBox="1"/>
          <p:nvPr/>
        </p:nvSpPr>
        <p:spPr>
          <a:xfrm>
            <a:off x="6822673" y="4394757"/>
            <a:ext cx="1691682" cy="400110"/>
          </a:xfrm>
          <a:prstGeom prst="rect">
            <a:avLst/>
          </a:prstGeom>
          <a:noFill/>
        </p:spPr>
        <p:txBody>
          <a:bodyPr wrap="none" rtlCol="0">
            <a:spAutoFit/>
          </a:bodyPr>
          <a:lstStyle/>
          <a:p>
            <a:r>
              <a:rPr lang="en-US" altLang="zh-CN" sz="2000" dirty="0">
                <a:solidFill>
                  <a:schemeClr val="bg2">
                    <a:lumMod val="25000"/>
                  </a:schemeClr>
                </a:solidFill>
                <a:latin typeface="Arial" panose="020B0604020202020204" pitchFamily="34" charset="0"/>
                <a:ea typeface="等线" panose="02010600030101010101" pitchFamily="2" charset="-122"/>
                <a:cs typeface="Arial" panose="020B0604020202020204" pitchFamily="34" charset="0"/>
              </a:rPr>
              <a:t>YOUR TITLE</a:t>
            </a:r>
            <a:endParaRPr lang="en-US" altLang="zh-CN" sz="2000" dirty="0">
              <a:solidFill>
                <a:schemeClr val="bg2">
                  <a:lumMod val="25000"/>
                </a:schemeClr>
              </a:solidFill>
              <a:latin typeface="Arial" panose="020B0604020202020204" pitchFamily="34" charset="0"/>
              <a:ea typeface="等线" panose="02010600030101010101" pitchFamily="2" charset="-122"/>
              <a:cs typeface="Arial" panose="020B0604020202020204" pitchFamily="34" charset="0"/>
            </a:endParaRPr>
          </a:p>
        </p:txBody>
      </p:sp>
      <p:sp>
        <p:nvSpPr>
          <p:cNvPr id="9" name="矩形 8"/>
          <p:cNvSpPr/>
          <p:nvPr/>
        </p:nvSpPr>
        <p:spPr>
          <a:xfrm>
            <a:off x="6822673" y="4797152"/>
            <a:ext cx="4097863" cy="58356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smtClean="0">
                <a:ln>
                  <a:noFill/>
                </a:ln>
                <a:solidFill>
                  <a:schemeClr val="bg2">
                    <a:lumMod val="25000"/>
                  </a:schemeClr>
                </a:solidFill>
                <a:effectLst/>
                <a:uLnTx/>
                <a:uFillTx/>
              </a:rPr>
              <a:t>      </a:t>
            </a:r>
            <a:r>
              <a:rPr kumimoji="0" lang="zh-CN" altLang="en-US" sz="1600" b="0" i="0" u="none" strike="noStrike" kern="0" cap="none" spc="0" normalizeH="0" baseline="0" noProof="0" dirty="0" smtClean="0">
                <a:ln>
                  <a:noFill/>
                </a:ln>
                <a:solidFill>
                  <a:schemeClr val="bg2">
                    <a:lumMod val="25000"/>
                  </a:schemeClr>
                </a:solidFill>
                <a:effectLst/>
                <a:uLnTx/>
                <a:uFillTx/>
              </a:rPr>
              <a:t>使用数据库内数据，将图片、商品名称价格等信息展示在页面上。</a:t>
            </a:r>
            <a:endParaRPr kumimoji="0" lang="zh-CN" altLang="en-US" sz="1600" b="0" i="0" u="none" strike="noStrike" kern="0" cap="none" spc="0" normalizeH="0" baseline="0" noProof="0" dirty="0" smtClean="0">
              <a:ln>
                <a:noFill/>
              </a:ln>
              <a:solidFill>
                <a:schemeClr val="bg2">
                  <a:lumMod val="25000"/>
                </a:schemeClr>
              </a:solidFill>
              <a:effectLst/>
              <a:uLnTx/>
              <a:uFillTx/>
            </a:endParaRPr>
          </a:p>
        </p:txBody>
      </p:sp>
      <p:sp>
        <p:nvSpPr>
          <p:cNvPr id="10" name="文本框 9"/>
          <p:cNvSpPr txBox="1"/>
          <p:nvPr/>
        </p:nvSpPr>
        <p:spPr>
          <a:xfrm>
            <a:off x="6801566" y="2239943"/>
            <a:ext cx="1691682" cy="400110"/>
          </a:xfrm>
          <a:prstGeom prst="rect">
            <a:avLst/>
          </a:prstGeom>
          <a:noFill/>
        </p:spPr>
        <p:txBody>
          <a:bodyPr wrap="none" rtlCol="0">
            <a:spAutoFit/>
          </a:bodyPr>
          <a:lstStyle/>
          <a:p>
            <a:r>
              <a:rPr lang="en-US" altLang="zh-CN" sz="2000" dirty="0">
                <a:solidFill>
                  <a:srgbClr val="53575A"/>
                </a:solidFill>
                <a:latin typeface="Arial" panose="020B0604020202020204" pitchFamily="34" charset="0"/>
                <a:ea typeface="等线" panose="02010600030101010101" pitchFamily="2" charset="-122"/>
                <a:cs typeface="Arial" panose="020B0604020202020204" pitchFamily="34" charset="0"/>
              </a:rPr>
              <a:t>YOUR TITLE</a:t>
            </a:r>
            <a:endParaRPr lang="en-US" altLang="zh-CN" sz="2000" dirty="0">
              <a:solidFill>
                <a:srgbClr val="53575A"/>
              </a:solidFill>
              <a:latin typeface="Arial" panose="020B0604020202020204" pitchFamily="34" charset="0"/>
              <a:ea typeface="等线" panose="02010600030101010101" pitchFamily="2" charset="-122"/>
              <a:cs typeface="Arial" panose="020B0604020202020204" pitchFamily="34" charset="0"/>
            </a:endParaRPr>
          </a:p>
        </p:txBody>
      </p:sp>
      <p:sp>
        <p:nvSpPr>
          <p:cNvPr id="11" name="矩形 10"/>
          <p:cNvSpPr/>
          <p:nvPr/>
        </p:nvSpPr>
        <p:spPr>
          <a:xfrm>
            <a:off x="6801566" y="2642338"/>
            <a:ext cx="4097863" cy="58356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     </a:t>
            </a:r>
            <a:r>
              <a:rPr kumimoji="0" lang="zh-CN" altLang="en-US"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修改个别小问题，使页面看起来更加简洁、美观</a:t>
            </a:r>
            <a:r>
              <a:rPr kumimoji="0" lang="en-US" altLang="zh-CN"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 </a:t>
            </a:r>
            <a:endParaRPr kumimoji="0" lang="zh-CN" altLang="en-US" sz="1600" b="0" i="0" u="none" strike="noStrike" kern="0" cap="none" spc="0" normalizeH="0" baseline="0" noProof="0" dirty="0" smtClean="0">
              <a:ln>
                <a:noFill/>
              </a:ln>
              <a:solidFill>
                <a:srgbClr val="53575A"/>
              </a:solidFill>
              <a:effectLst/>
              <a:uLnTx/>
              <a:uFillTx/>
            </a:endParaRPr>
          </a:p>
        </p:txBody>
      </p:sp>
      <p:sp>
        <p:nvSpPr>
          <p:cNvPr id="12" name="文本框 11"/>
          <p:cNvSpPr txBox="1"/>
          <p:nvPr/>
        </p:nvSpPr>
        <p:spPr>
          <a:xfrm>
            <a:off x="1272445" y="2269049"/>
            <a:ext cx="1691682" cy="400110"/>
          </a:xfrm>
          <a:prstGeom prst="rect">
            <a:avLst/>
          </a:prstGeom>
          <a:noFill/>
        </p:spPr>
        <p:txBody>
          <a:bodyPr wrap="none" rtlCol="0">
            <a:spAutoFit/>
          </a:bodyPr>
          <a:lstStyle/>
          <a:p>
            <a:r>
              <a:rPr lang="en-US" altLang="zh-CN" sz="2000" dirty="0">
                <a:solidFill>
                  <a:prstClr val="white"/>
                </a:solidFill>
                <a:latin typeface="Arial" panose="020B0604020202020204" pitchFamily="34" charset="0"/>
                <a:ea typeface="等线" panose="02010600030101010101" pitchFamily="2" charset="-122"/>
                <a:cs typeface="Arial" panose="020B0604020202020204" pitchFamily="34" charset="0"/>
              </a:rPr>
              <a:t>YOUR TITLE</a:t>
            </a:r>
            <a:endParaRPr lang="en-US" altLang="zh-CN" sz="2000" dirty="0">
              <a:solidFill>
                <a:prstClr val="white"/>
              </a:solidFill>
              <a:latin typeface="Arial" panose="020B0604020202020204" pitchFamily="34" charset="0"/>
              <a:ea typeface="等线" panose="02010600030101010101" pitchFamily="2" charset="-122"/>
              <a:cs typeface="Arial" panose="020B0604020202020204" pitchFamily="34" charset="0"/>
            </a:endParaRPr>
          </a:p>
        </p:txBody>
      </p:sp>
      <p:sp>
        <p:nvSpPr>
          <p:cNvPr id="13" name="矩形 12"/>
          <p:cNvSpPr/>
          <p:nvPr/>
        </p:nvSpPr>
        <p:spPr>
          <a:xfrm>
            <a:off x="1272445" y="2671444"/>
            <a:ext cx="4097863" cy="33718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  </a:t>
            </a:r>
            <a:r>
              <a:rPr kumimoji="0" lang="zh-CN" altLang="en-US"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首先通过</a:t>
            </a:r>
            <a:r>
              <a:rPr kumimoji="0" lang="en-US" altLang="zh-CN"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html</a:t>
            </a:r>
            <a:r>
              <a:rPr kumimoji="0" lang="zh-CN" altLang="en-US"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将页面渲染出来</a:t>
            </a:r>
            <a:r>
              <a:rPr kumimoji="0" lang="en-US" altLang="zh-CN"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 </a:t>
            </a:r>
            <a:endParaRPr kumimoji="0" lang="zh-CN" altLang="en-US" sz="1600" b="0" i="0" u="none" strike="noStrike" kern="0" cap="none" spc="0" normalizeH="0" baseline="0" noProof="0" dirty="0" smtClean="0">
              <a:ln>
                <a:noFill/>
              </a:ln>
              <a:solidFill>
                <a:prstClr val="white"/>
              </a:solidFill>
              <a:effectLst/>
              <a:uLnTx/>
              <a:uFillTx/>
            </a:endParaRPr>
          </a:p>
        </p:txBody>
      </p:sp>
      <p:sp>
        <p:nvSpPr>
          <p:cNvPr id="15" name="矩形 14"/>
          <p:cNvSpPr/>
          <p:nvPr/>
        </p:nvSpPr>
        <p:spPr>
          <a:xfrm>
            <a:off x="1272445" y="4797152"/>
            <a:ext cx="4097863" cy="33718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 </a:t>
            </a:r>
            <a:endParaRPr kumimoji="0" lang="zh-CN" altLang="en-US" sz="1600" b="0" i="0" u="none" strike="noStrike" kern="0" cap="none" spc="0" normalizeH="0" baseline="0" noProof="0" dirty="0" smtClean="0">
              <a:ln>
                <a:noFill/>
              </a:ln>
              <a:solidFill>
                <a:srgbClr val="53575A"/>
              </a:solidFill>
              <a:effectLst/>
              <a:uLnTx/>
              <a:uFillTx/>
            </a:endParaRPr>
          </a:p>
        </p:txBody>
      </p:sp>
      <p:pic>
        <p:nvPicPr>
          <p:cNvPr id="16" name="图片 15"/>
          <p:cNvPicPr>
            <a:picLocks noChangeAspect="1"/>
          </p:cNvPicPr>
          <p:nvPr/>
        </p:nvPicPr>
        <p:blipFill>
          <a:blip r:embed="rId1"/>
          <a:stretch>
            <a:fillRect/>
          </a:stretch>
        </p:blipFill>
        <p:spPr>
          <a:xfrm>
            <a:off x="9252585" y="478790"/>
            <a:ext cx="1927860" cy="525780"/>
          </a:xfrm>
          <a:prstGeom prst="rect">
            <a:avLst/>
          </a:prstGeom>
        </p:spPr>
      </p:pic>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34340" y="1300480"/>
            <a:ext cx="10843260" cy="5097780"/>
          </a:xfrm>
          <a:prstGeom prst="rect">
            <a:avLst/>
          </a:prstGeom>
        </p:spPr>
      </p:pic>
      <p:sp>
        <p:nvSpPr>
          <p:cNvPr id="4" name="文本框 3"/>
          <p:cNvSpPr txBox="1"/>
          <p:nvPr/>
        </p:nvSpPr>
        <p:spPr>
          <a:xfrm>
            <a:off x="6503670" y="210185"/>
            <a:ext cx="4773930" cy="1014730"/>
          </a:xfrm>
          <a:prstGeom prst="rect">
            <a:avLst/>
          </a:prstGeom>
          <a:noFill/>
        </p:spPr>
        <p:txBody>
          <a:bodyPr wrap="none" rtlCol="0">
            <a:spAutoFit/>
          </a:bodyPr>
          <a:p>
            <a:pPr algn="ctr"/>
            <a:r>
              <a:rPr lang="zh-CN" altLang="en-US" sz="6000" b="1">
                <a:ln w="25400">
                  <a:gradFill>
                    <a:gsLst>
                      <a:gs pos="0">
                        <a:srgbClr val="E7DFD1"/>
                      </a:gs>
                      <a:gs pos="39000">
                        <a:srgbClr val="3E3B37"/>
                      </a:gs>
                      <a:gs pos="52000">
                        <a:srgbClr val="3E3B37"/>
                      </a:gs>
                      <a:gs pos="21000">
                        <a:schemeClr val="bg1"/>
                      </a:gs>
                      <a:gs pos="61000">
                        <a:srgbClr val="33302D"/>
                      </a:gs>
                      <a:gs pos="77000">
                        <a:srgbClr val="F0EAE1"/>
                      </a:gs>
                    </a:gsLst>
                    <a:lin ang="16200000"/>
                  </a:gradFill>
                </a:ln>
                <a:gradFill>
                  <a:gsLst>
                    <a:gs pos="50000">
                      <a:srgbClr val="5F5951">
                        <a:alpha val="100000"/>
                      </a:srgbClr>
                    </a:gs>
                    <a:gs pos="80000">
                      <a:srgbClr val="8A8274"/>
                    </a:gs>
                    <a:gs pos="69000">
                      <a:srgbClr val="D0C8B9"/>
                    </a:gs>
                    <a:gs pos="64000">
                      <a:srgbClr val="E7DFD1"/>
                    </a:gs>
                    <a:gs pos="58000">
                      <a:srgbClr val="C9C1B2"/>
                    </a:gs>
                    <a:gs pos="35000">
                      <a:srgbClr val="978F80"/>
                    </a:gs>
                    <a:gs pos="22000">
                      <a:srgbClr val="6B655D"/>
                    </a:gs>
                    <a:gs pos="9000">
                      <a:srgbClr val="3E3B37"/>
                    </a:gs>
                    <a:gs pos="95000">
                      <a:srgbClr val="33302D"/>
                    </a:gs>
                  </a:gsLst>
                  <a:lin ang="5400000" scaled="0"/>
                </a:gradFill>
                <a:effectLst>
                  <a:outerShdw blurRad="50800" dist="25400" dir="5400000" sx="104000" sy="104000" algn="t" rotWithShape="0">
                    <a:prstClr val="black">
                      <a:alpha val="40000"/>
                    </a:prstClr>
                  </a:outerShdw>
                </a:effectLst>
              </a:rPr>
              <a:t>天天生鲜首页</a:t>
            </a:r>
            <a:endParaRPr lang="zh-CN" altLang="en-US" sz="6000" b="1">
              <a:ln w="25400">
                <a:gradFill>
                  <a:gsLst>
                    <a:gs pos="0">
                      <a:srgbClr val="E7DFD1"/>
                    </a:gs>
                    <a:gs pos="39000">
                      <a:srgbClr val="3E3B37"/>
                    </a:gs>
                    <a:gs pos="52000">
                      <a:srgbClr val="3E3B37"/>
                    </a:gs>
                    <a:gs pos="21000">
                      <a:schemeClr val="bg1"/>
                    </a:gs>
                    <a:gs pos="61000">
                      <a:srgbClr val="33302D"/>
                    </a:gs>
                    <a:gs pos="77000">
                      <a:srgbClr val="F0EAE1"/>
                    </a:gs>
                  </a:gsLst>
                  <a:lin ang="16200000"/>
                </a:gradFill>
              </a:ln>
              <a:gradFill>
                <a:gsLst>
                  <a:gs pos="50000">
                    <a:srgbClr val="5F5951">
                      <a:alpha val="100000"/>
                    </a:srgbClr>
                  </a:gs>
                  <a:gs pos="80000">
                    <a:srgbClr val="8A8274"/>
                  </a:gs>
                  <a:gs pos="69000">
                    <a:srgbClr val="D0C8B9"/>
                  </a:gs>
                  <a:gs pos="64000">
                    <a:srgbClr val="E7DFD1"/>
                  </a:gs>
                  <a:gs pos="58000">
                    <a:srgbClr val="C9C1B2"/>
                  </a:gs>
                  <a:gs pos="35000">
                    <a:srgbClr val="978F80"/>
                  </a:gs>
                  <a:gs pos="22000">
                    <a:srgbClr val="6B655D"/>
                  </a:gs>
                  <a:gs pos="9000">
                    <a:srgbClr val="3E3B37"/>
                  </a:gs>
                  <a:gs pos="95000">
                    <a:srgbClr val="33302D"/>
                  </a:gs>
                </a:gsLst>
                <a:lin ang="5400000" scaled="0"/>
              </a:gradFill>
              <a:effectLst>
                <a:outerShdw blurRad="50800" dist="25400" dir="5400000" sx="104000" sy="104000" algn="t" rotWithShape="0">
                  <a:prstClr val="black">
                    <a:alpha val="40000"/>
                  </a:prstClr>
                </a:outerShdw>
              </a:effectLst>
            </a:endParaRPr>
          </a:p>
        </p:txBody>
      </p:sp>
    </p:spTree>
  </p:cSld>
  <p:clrMapOvr>
    <a:masterClrMapping/>
  </p:clrMapOvr>
  <p:transition spd="slow">
    <p:wipe/>
  </p:transition>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2.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2022</Words>
  <Application>WPS 演示</Application>
  <PresentationFormat>宽屏</PresentationFormat>
  <Paragraphs>186</Paragraphs>
  <Slides>21</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21</vt:i4>
      </vt:variant>
    </vt:vector>
  </HeadingPairs>
  <TitlesOfParts>
    <vt:vector size="34" baseType="lpstr">
      <vt:lpstr>Arial</vt:lpstr>
      <vt:lpstr>宋体</vt:lpstr>
      <vt:lpstr>Wingdings</vt:lpstr>
      <vt:lpstr>微软雅黑</vt:lpstr>
      <vt:lpstr>华文细黑</vt:lpstr>
      <vt:lpstr>新宋体</vt:lpstr>
      <vt:lpstr>Calibri</vt:lpstr>
      <vt:lpstr>等线</vt:lpstr>
      <vt:lpstr>Arial Unicode MS</vt:lpstr>
      <vt:lpstr>Calibri Light</vt:lpstr>
      <vt:lpstr>Microsoft JhengHei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qzuser</cp:lastModifiedBy>
  <cp:revision>63</cp:revision>
  <dcterms:created xsi:type="dcterms:W3CDTF">2017-12-25T05:41:00Z</dcterms:created>
  <dcterms:modified xsi:type="dcterms:W3CDTF">2019-03-05T00:27:15Z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2052-11.1.0.8500</vt:lpwstr>
  </property>
</Properties>
</file>

<file path=docProps/thumbnail.jpeg>
</file>